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12192000" cy="6858000"/>
  <p:embeddedFontLst>
    <p:embeddedFont>
      <p:font typeface="Arial" panose="020B0604020202020204" pitchFamily="3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Times New Roman" panose="02020603050405020304" pitchFamily="18" charset="0"/>
      <p:regular r:id="rId37"/>
    </p:embeddedFont>
    <p:embeddedFont>
      <p:font typeface="Wingdings" panose="05000000000000000000" pitchFamily="2" charset="2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667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80812" y="756284"/>
            <a:ext cx="2230374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3306" y="2946653"/>
            <a:ext cx="5400675" cy="1836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058917" y="6464909"/>
            <a:ext cx="20732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5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6853" y="1523491"/>
            <a:ext cx="3100070" cy="2708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ibri"/>
                <a:cs typeface="Calibri"/>
              </a:rPr>
              <a:t>CSS430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200" spc="-15" dirty="0">
                <a:latin typeface="Calibri"/>
                <a:cs typeface="Calibri"/>
              </a:rPr>
              <a:t>Operating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Systems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620"/>
              </a:spcBef>
            </a:pPr>
            <a:r>
              <a:rPr sz="3200" spc="-15" dirty="0">
                <a:latin typeface="Calibri"/>
                <a:cs typeface="Calibri"/>
              </a:rPr>
              <a:t>BFS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4834" y="209753"/>
            <a:ext cx="46443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BFS </a:t>
            </a:r>
            <a:r>
              <a:rPr dirty="0"/>
              <a:t>:</a:t>
            </a:r>
            <a:r>
              <a:rPr spc="-20" dirty="0"/>
              <a:t> </a:t>
            </a:r>
            <a:r>
              <a:rPr dirty="0"/>
              <a:t>inode</a:t>
            </a:r>
            <a:r>
              <a:rPr spc="-40" dirty="0"/>
              <a:t> </a:t>
            </a:r>
            <a:r>
              <a:rPr dirty="0"/>
              <a:t>:</a:t>
            </a:r>
            <a:r>
              <a:rPr spc="-10" dirty="0"/>
              <a:t> </a:t>
            </a:r>
            <a:r>
              <a:rPr spc="-5" dirty="0"/>
              <a:t>One</a:t>
            </a:r>
            <a:r>
              <a:rPr spc="-25" dirty="0"/>
              <a:t> </a:t>
            </a:r>
            <a:r>
              <a:rPr spc="-5" dirty="0"/>
              <a:t>per</a:t>
            </a:r>
            <a:r>
              <a:rPr spc="-35" dirty="0"/>
              <a:t> </a:t>
            </a:r>
            <a:r>
              <a:rPr spc="-5" dirty="0"/>
              <a:t>File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6788" y="1027175"/>
            <a:ext cx="5678423" cy="11689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56788" y="1027175"/>
            <a:ext cx="5678805" cy="1169035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0"/>
              </a:spcBef>
              <a:tabLst>
                <a:tab pos="2651125" algn="l"/>
              </a:tabLst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typedef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struct</a:t>
            </a:r>
            <a:r>
              <a:rPr sz="1400" spc="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{	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4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Inode</a:t>
            </a:r>
            <a:endParaRPr sz="1400">
              <a:latin typeface="Consolas"/>
              <a:cs typeface="Consolas"/>
            </a:endParaRPr>
          </a:p>
          <a:p>
            <a:pPr marL="288925" marR="656590">
              <a:lnSpc>
                <a:spcPct val="100000"/>
              </a:lnSpc>
              <a:tabLst>
                <a:tab pos="2651125" algn="l"/>
              </a:tabLst>
            </a:pPr>
            <a:r>
              <a:rPr sz="1400" dirty="0">
                <a:latin typeface="Consolas"/>
                <a:cs typeface="Consolas"/>
              </a:rPr>
              <a:t>i32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size;	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400" spc="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#</a:t>
            </a:r>
            <a:r>
              <a:rPr sz="1400" spc="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of</a:t>
            </a:r>
            <a:r>
              <a:rPr sz="1400" spc="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bytes</a:t>
            </a:r>
            <a:r>
              <a:rPr sz="1400" spc="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in</a:t>
            </a:r>
            <a:r>
              <a:rPr sz="1400" spc="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file 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i16</a:t>
            </a:r>
            <a:r>
              <a:rPr sz="1400" spc="4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direct[NUMDIRECT];	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DBNs for</a:t>
            </a: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first</a:t>
            </a:r>
            <a:r>
              <a:rPr sz="14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5</a:t>
            </a: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FBNs</a:t>
            </a:r>
            <a:endParaRPr sz="1400">
              <a:latin typeface="Consolas"/>
              <a:cs typeface="Consolas"/>
            </a:endParaRPr>
          </a:p>
          <a:p>
            <a:pPr marL="288925">
              <a:lnSpc>
                <a:spcPct val="100000"/>
              </a:lnSpc>
              <a:tabLst>
                <a:tab pos="2651125" algn="l"/>
              </a:tabLst>
            </a:pPr>
            <a:r>
              <a:rPr sz="1400" dirty="0">
                <a:latin typeface="Consolas"/>
                <a:cs typeface="Consolas"/>
              </a:rPr>
              <a:t>i16</a:t>
            </a:r>
            <a:r>
              <a:rPr sz="1400" spc="2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indirect;	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DBN of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the indirect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table</a:t>
            </a:r>
            <a:endParaRPr sz="14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}</a:t>
            </a:r>
            <a:r>
              <a:rPr sz="1400" spc="-4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Inode;</a:t>
            </a:r>
            <a:endParaRPr sz="1400">
              <a:latin typeface="Consolas"/>
              <a:cs typeface="Consola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89850" y="2497327"/>
          <a:ext cx="1320165" cy="17514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0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2000">
                <a:tc>
                  <a:txBody>
                    <a:bodyPr/>
                    <a:lstStyle/>
                    <a:p>
                      <a:pPr marR="89535" algn="r">
                        <a:lnSpc>
                          <a:spcPts val="191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Indirect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Block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950">
                <a:tc>
                  <a:txBody>
                    <a:bodyPr/>
                    <a:lstStyle/>
                    <a:p>
                      <a:pPr marR="59055" algn="r">
                        <a:lnSpc>
                          <a:spcPts val="181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300">
                <a:tc>
                  <a:txBody>
                    <a:bodyPr/>
                    <a:lstStyle/>
                    <a:p>
                      <a:pPr marR="59690" algn="r">
                        <a:lnSpc>
                          <a:spcPts val="1860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19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301">
                <a:tc>
                  <a:txBody>
                    <a:bodyPr/>
                    <a:lstStyle/>
                    <a:p>
                      <a:pPr marR="59055" algn="r">
                        <a:lnSpc>
                          <a:spcPts val="186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300">
                <a:tc>
                  <a:txBody>
                    <a:bodyPr/>
                    <a:lstStyle/>
                    <a:p>
                      <a:pPr marR="59055" algn="r">
                        <a:lnSpc>
                          <a:spcPts val="186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300">
                <a:tc>
                  <a:txBody>
                    <a:bodyPr/>
                    <a:lstStyle/>
                    <a:p>
                      <a:pPr marR="59055" algn="r">
                        <a:lnSpc>
                          <a:spcPts val="186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301">
                <a:tc>
                  <a:txBody>
                    <a:bodyPr/>
                    <a:lstStyle/>
                    <a:p>
                      <a:pPr marR="60325" algn="r">
                        <a:lnSpc>
                          <a:spcPts val="186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…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186176" y="2421763"/>
          <a:ext cx="3394075" cy="1998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6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1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000">
                <a:tc>
                  <a:txBody>
                    <a:bodyPr/>
                    <a:lstStyle/>
                    <a:p>
                      <a:pPr marL="68580">
                        <a:lnSpc>
                          <a:spcPts val="191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Field</a:t>
                      </a:r>
                      <a:r>
                        <a:rPr sz="16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191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Field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ts val="1910"/>
                        </a:lnSpc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697">
                <a:tc>
                  <a:txBody>
                    <a:bodyPr/>
                    <a:lstStyle/>
                    <a:p>
                      <a:pPr marL="68580">
                        <a:lnSpc>
                          <a:spcPts val="1810"/>
                        </a:lnSpc>
                      </a:pPr>
                      <a:r>
                        <a:rPr sz="1600" b="1" spc="-10" dirty="0">
                          <a:latin typeface="Consolas"/>
                          <a:cs typeface="Consolas"/>
                        </a:rPr>
                        <a:t>i32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B w="1270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181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size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B w="1270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ts val="181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3172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2700">
                      <a:solidFill>
                        <a:srgbClr val="5B9BD4"/>
                      </a:solidFill>
                      <a:prstDash val="solid"/>
                    </a:lnR>
                    <a:lnB w="12700">
                      <a:solidFill>
                        <a:srgbClr val="5B9BD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19">
                <a:tc>
                  <a:txBody>
                    <a:bodyPr/>
                    <a:lstStyle/>
                    <a:p>
                      <a:pPr marL="68580">
                        <a:lnSpc>
                          <a:spcPts val="1860"/>
                        </a:lnSpc>
                      </a:pPr>
                      <a:r>
                        <a:rPr sz="1600" b="1" spc="-10" dirty="0">
                          <a:latin typeface="Consolas"/>
                          <a:cs typeface="Consolas"/>
                        </a:rPr>
                        <a:t>i16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186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direct[0]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ts val="1860"/>
                        </a:lnSpc>
                      </a:pPr>
                      <a:r>
                        <a:rPr sz="1600" dirty="0">
                          <a:latin typeface="Consolas"/>
                          <a:cs typeface="Consolas"/>
                        </a:rPr>
                        <a:t>3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47">
                <a:tc>
                  <a:txBody>
                    <a:bodyPr/>
                    <a:lstStyle/>
                    <a:p>
                      <a:pPr marL="68580">
                        <a:lnSpc>
                          <a:spcPts val="1860"/>
                        </a:lnSpc>
                      </a:pPr>
                      <a:r>
                        <a:rPr sz="1600" b="1" spc="-10" dirty="0">
                          <a:latin typeface="Consolas"/>
                          <a:cs typeface="Consolas"/>
                        </a:rPr>
                        <a:t>i16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186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direct[1]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ts val="1860"/>
                        </a:lnSpc>
                      </a:pPr>
                      <a:r>
                        <a:rPr sz="1600" dirty="0">
                          <a:latin typeface="Consolas"/>
                          <a:cs typeface="Consolas"/>
                        </a:rPr>
                        <a:t>8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marL="68580">
                        <a:lnSpc>
                          <a:spcPts val="1860"/>
                        </a:lnSpc>
                      </a:pPr>
                      <a:r>
                        <a:rPr sz="1600" b="1" spc="-10" dirty="0">
                          <a:latin typeface="Consolas"/>
                          <a:cs typeface="Consolas"/>
                        </a:rPr>
                        <a:t>i16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186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direct[2]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ts val="1860"/>
                        </a:lnSpc>
                      </a:pPr>
                      <a:r>
                        <a:rPr sz="1600" dirty="0">
                          <a:latin typeface="Consolas"/>
                          <a:cs typeface="Consolas"/>
                        </a:rPr>
                        <a:t>7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046">
                <a:tc>
                  <a:txBody>
                    <a:bodyPr/>
                    <a:lstStyle/>
                    <a:p>
                      <a:pPr marL="68580">
                        <a:lnSpc>
                          <a:spcPts val="1860"/>
                        </a:lnSpc>
                      </a:pPr>
                      <a:r>
                        <a:rPr sz="1600" b="1" spc="-10" dirty="0">
                          <a:latin typeface="Consolas"/>
                          <a:cs typeface="Consolas"/>
                        </a:rPr>
                        <a:t>i16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186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direct[3]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ts val="186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20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919">
                <a:tc>
                  <a:txBody>
                    <a:bodyPr/>
                    <a:lstStyle/>
                    <a:p>
                      <a:pPr marL="68580">
                        <a:lnSpc>
                          <a:spcPts val="1860"/>
                        </a:lnSpc>
                      </a:pPr>
                      <a:r>
                        <a:rPr sz="1600" b="1" spc="-10" dirty="0">
                          <a:latin typeface="Consolas"/>
                          <a:cs typeface="Consolas"/>
                        </a:rPr>
                        <a:t>i16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186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direct[4]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ts val="186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10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047">
                <a:tc>
                  <a:txBody>
                    <a:bodyPr/>
                    <a:lstStyle/>
                    <a:p>
                      <a:pPr marL="68580">
                        <a:lnSpc>
                          <a:spcPts val="1860"/>
                        </a:lnSpc>
                      </a:pPr>
                      <a:r>
                        <a:rPr sz="1600" b="1" spc="-10" dirty="0">
                          <a:latin typeface="Consolas"/>
                          <a:cs typeface="Consolas"/>
                        </a:rPr>
                        <a:t>i16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4"/>
                      </a:solidFill>
                      <a:prstDash val="solid"/>
                    </a:lnL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186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indirect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ts val="186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22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R w="12700">
                      <a:solidFill>
                        <a:srgbClr val="5B9BD4"/>
                      </a:solidFill>
                      <a:prstDash val="solid"/>
                    </a:lnR>
                    <a:lnT w="12700">
                      <a:solidFill>
                        <a:srgbClr val="5B9BD4"/>
                      </a:solidFill>
                      <a:prstDash val="solid"/>
                    </a:lnT>
                    <a:lnB w="12700">
                      <a:solidFill>
                        <a:srgbClr val="5B9BD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560" y="4597908"/>
            <a:ext cx="10389108" cy="119938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51560" y="4597908"/>
            <a:ext cx="10389235" cy="1199515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latin typeface="Calibri"/>
                <a:cs typeface="Calibri"/>
              </a:rPr>
              <a:t>This file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3172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bytes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long.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occupies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DBNs</a:t>
            </a:r>
            <a:r>
              <a:rPr sz="1800" dirty="0">
                <a:latin typeface="Calibri"/>
                <a:cs typeface="Calibri"/>
              </a:rPr>
              <a:t> 3,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8,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20, 10, 9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19. </a:t>
            </a:r>
            <a:r>
              <a:rPr sz="1800" spc="-10" dirty="0">
                <a:latin typeface="Calibri"/>
                <a:cs typeface="Calibri"/>
              </a:rPr>
              <a:t>Last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block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holds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100 </a:t>
            </a:r>
            <a:r>
              <a:rPr sz="1800" spc="-5" dirty="0">
                <a:latin typeface="Calibri"/>
                <a:cs typeface="Calibri"/>
              </a:rPr>
              <a:t>bytes,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size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20" dirty="0">
                <a:latin typeface="Calibri"/>
                <a:cs typeface="Calibri"/>
              </a:rPr>
              <a:t>on-</a:t>
            </a:r>
            <a:endParaRPr sz="18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disk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 *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512 =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3584 </a:t>
            </a:r>
            <a:r>
              <a:rPr sz="1800" spc="-5" dirty="0">
                <a:latin typeface="Calibri"/>
                <a:cs typeface="Calibri"/>
              </a:rPr>
              <a:t>bytes.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inode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holds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DBNs 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blocks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file.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indirect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block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hold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another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256 </a:t>
            </a:r>
            <a:r>
              <a:rPr sz="1800" spc="-5" dirty="0">
                <a:latin typeface="Calibri"/>
                <a:cs typeface="Calibri"/>
              </a:rPr>
              <a:t>entries.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38600" y="5949696"/>
            <a:ext cx="4445508" cy="36880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038600" y="5949696"/>
            <a:ext cx="4445635" cy="368935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5"/>
              </a:spcBef>
            </a:pPr>
            <a:r>
              <a:rPr sz="1800" spc="-5" dirty="0">
                <a:latin typeface="Calibri"/>
                <a:cs typeface="Calibri"/>
              </a:rPr>
              <a:t>What is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biggest </a:t>
            </a:r>
            <a:r>
              <a:rPr sz="1800" spc="-10" dirty="0">
                <a:latin typeface="Calibri"/>
                <a:cs typeface="Calibri"/>
              </a:rPr>
              <a:t>file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BFS?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77965" y="2586989"/>
            <a:ext cx="1118870" cy="1668780"/>
          </a:xfrm>
          <a:custGeom>
            <a:avLst/>
            <a:gdLst/>
            <a:ahLst/>
            <a:cxnLst/>
            <a:rect l="l" t="t" r="r" b="b"/>
            <a:pathLst>
              <a:path w="1118870" h="1668779">
                <a:moveTo>
                  <a:pt x="1066719" y="57069"/>
                </a:moveTo>
                <a:lnTo>
                  <a:pt x="0" y="1655572"/>
                </a:lnTo>
                <a:lnTo>
                  <a:pt x="19050" y="1668272"/>
                </a:lnTo>
                <a:lnTo>
                  <a:pt x="1085764" y="69777"/>
                </a:lnTo>
                <a:lnTo>
                  <a:pt x="1066719" y="57069"/>
                </a:lnTo>
                <a:close/>
              </a:path>
              <a:path w="1118870" h="1668779">
                <a:moveTo>
                  <a:pt x="1112696" y="46482"/>
                </a:moveTo>
                <a:lnTo>
                  <a:pt x="1073784" y="46482"/>
                </a:lnTo>
                <a:lnTo>
                  <a:pt x="1092834" y="59182"/>
                </a:lnTo>
                <a:lnTo>
                  <a:pt x="1085764" y="69777"/>
                </a:lnTo>
                <a:lnTo>
                  <a:pt x="1107948" y="84582"/>
                </a:lnTo>
                <a:lnTo>
                  <a:pt x="1112696" y="46482"/>
                </a:lnTo>
                <a:close/>
              </a:path>
              <a:path w="1118870" h="1668779">
                <a:moveTo>
                  <a:pt x="1073784" y="46482"/>
                </a:moveTo>
                <a:lnTo>
                  <a:pt x="1066719" y="57069"/>
                </a:lnTo>
                <a:lnTo>
                  <a:pt x="1085764" y="69777"/>
                </a:lnTo>
                <a:lnTo>
                  <a:pt x="1092834" y="59182"/>
                </a:lnTo>
                <a:lnTo>
                  <a:pt x="1073784" y="46482"/>
                </a:lnTo>
                <a:close/>
              </a:path>
              <a:path w="1118870" h="1668779">
                <a:moveTo>
                  <a:pt x="1118488" y="0"/>
                </a:moveTo>
                <a:lnTo>
                  <a:pt x="1044575" y="42290"/>
                </a:lnTo>
                <a:lnTo>
                  <a:pt x="1066719" y="57069"/>
                </a:lnTo>
                <a:lnTo>
                  <a:pt x="1073784" y="46482"/>
                </a:lnTo>
                <a:lnTo>
                  <a:pt x="1112696" y="46482"/>
                </a:lnTo>
                <a:lnTo>
                  <a:pt x="111848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95300" y="993647"/>
              <a:ext cx="7655559" cy="1560830"/>
            </a:xfrm>
            <a:custGeom>
              <a:avLst/>
              <a:gdLst/>
              <a:ahLst/>
              <a:cxnLst/>
              <a:rect l="l" t="t" r="r" b="b"/>
              <a:pathLst>
                <a:path w="7655559" h="1560830">
                  <a:moveTo>
                    <a:pt x="0" y="260096"/>
                  </a:moveTo>
                  <a:lnTo>
                    <a:pt x="4190" y="213346"/>
                  </a:lnTo>
                  <a:lnTo>
                    <a:pt x="16271" y="169344"/>
                  </a:lnTo>
                  <a:lnTo>
                    <a:pt x="35510" y="128825"/>
                  </a:lnTo>
                  <a:lnTo>
                    <a:pt x="61170" y="92523"/>
                  </a:lnTo>
                  <a:lnTo>
                    <a:pt x="92518" y="61174"/>
                  </a:lnTo>
                  <a:lnTo>
                    <a:pt x="128819" y="35512"/>
                  </a:lnTo>
                  <a:lnTo>
                    <a:pt x="169339" y="16273"/>
                  </a:lnTo>
                  <a:lnTo>
                    <a:pt x="213342" y="4190"/>
                  </a:lnTo>
                  <a:lnTo>
                    <a:pt x="260095" y="0"/>
                  </a:lnTo>
                  <a:lnTo>
                    <a:pt x="7394956" y="0"/>
                  </a:lnTo>
                  <a:lnTo>
                    <a:pt x="7441705" y="4190"/>
                  </a:lnTo>
                  <a:lnTo>
                    <a:pt x="7485707" y="16273"/>
                  </a:lnTo>
                  <a:lnTo>
                    <a:pt x="7526226" y="35512"/>
                  </a:lnTo>
                  <a:lnTo>
                    <a:pt x="7562528" y="61174"/>
                  </a:lnTo>
                  <a:lnTo>
                    <a:pt x="7593877" y="92523"/>
                  </a:lnTo>
                  <a:lnTo>
                    <a:pt x="7619539" y="128825"/>
                  </a:lnTo>
                  <a:lnTo>
                    <a:pt x="7638778" y="169344"/>
                  </a:lnTo>
                  <a:lnTo>
                    <a:pt x="7650861" y="213346"/>
                  </a:lnTo>
                  <a:lnTo>
                    <a:pt x="7655052" y="260096"/>
                  </a:lnTo>
                  <a:lnTo>
                    <a:pt x="7655052" y="1300479"/>
                  </a:lnTo>
                  <a:lnTo>
                    <a:pt x="7650861" y="1347229"/>
                  </a:lnTo>
                  <a:lnTo>
                    <a:pt x="7638778" y="1391231"/>
                  </a:lnTo>
                  <a:lnTo>
                    <a:pt x="7619539" y="1431750"/>
                  </a:lnTo>
                  <a:lnTo>
                    <a:pt x="7593877" y="1468052"/>
                  </a:lnTo>
                  <a:lnTo>
                    <a:pt x="7562528" y="1499401"/>
                  </a:lnTo>
                  <a:lnTo>
                    <a:pt x="7526226" y="1525063"/>
                  </a:lnTo>
                  <a:lnTo>
                    <a:pt x="7485707" y="1544302"/>
                  </a:lnTo>
                  <a:lnTo>
                    <a:pt x="7441705" y="1556385"/>
                  </a:lnTo>
                  <a:lnTo>
                    <a:pt x="7394956" y="1560576"/>
                  </a:lnTo>
                  <a:lnTo>
                    <a:pt x="260095" y="1560576"/>
                  </a:lnTo>
                  <a:lnTo>
                    <a:pt x="213342" y="1556385"/>
                  </a:lnTo>
                  <a:lnTo>
                    <a:pt x="169339" y="1544302"/>
                  </a:lnTo>
                  <a:lnTo>
                    <a:pt x="128819" y="1525063"/>
                  </a:lnTo>
                  <a:lnTo>
                    <a:pt x="92518" y="1499401"/>
                  </a:lnTo>
                  <a:lnTo>
                    <a:pt x="61170" y="1468052"/>
                  </a:lnTo>
                  <a:lnTo>
                    <a:pt x="35510" y="1431750"/>
                  </a:lnTo>
                  <a:lnTo>
                    <a:pt x="16271" y="1391231"/>
                  </a:lnTo>
                  <a:lnTo>
                    <a:pt x="4190" y="1347229"/>
                  </a:lnTo>
                  <a:lnTo>
                    <a:pt x="0" y="1300479"/>
                  </a:lnTo>
                  <a:lnTo>
                    <a:pt x="0" y="260096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24834" y="91897"/>
            <a:ext cx="27336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BFS</a:t>
            </a:r>
            <a:r>
              <a:rPr spc="-30" dirty="0"/>
              <a:t> </a:t>
            </a:r>
            <a:r>
              <a:rPr dirty="0"/>
              <a:t>:</a:t>
            </a:r>
            <a:r>
              <a:rPr spc="-40" dirty="0"/>
              <a:t> </a:t>
            </a:r>
            <a:r>
              <a:rPr spc="-15" dirty="0"/>
              <a:t>Directory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9195" y="1344879"/>
            <a:ext cx="802640" cy="23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Superblock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60208" y="1292097"/>
            <a:ext cx="727075" cy="806450"/>
          </a:xfrm>
          <a:custGeom>
            <a:avLst/>
            <a:gdLst/>
            <a:ahLst/>
            <a:cxnLst/>
            <a:rect l="l" t="t" r="r" b="b"/>
            <a:pathLst>
              <a:path w="727075" h="806450">
                <a:moveTo>
                  <a:pt x="248729" y="806196"/>
                </a:moveTo>
                <a:lnTo>
                  <a:pt x="248158" y="752602"/>
                </a:lnTo>
                <a:lnTo>
                  <a:pt x="247840" y="720979"/>
                </a:lnTo>
                <a:lnTo>
                  <a:pt x="219671" y="735457"/>
                </a:lnTo>
                <a:lnTo>
                  <a:pt x="11303" y="329565"/>
                </a:lnTo>
                <a:lnTo>
                  <a:pt x="0" y="335407"/>
                </a:lnTo>
                <a:lnTo>
                  <a:pt x="208356" y="741273"/>
                </a:lnTo>
                <a:lnTo>
                  <a:pt x="180149" y="755777"/>
                </a:lnTo>
                <a:lnTo>
                  <a:pt x="248729" y="806196"/>
                </a:lnTo>
                <a:close/>
              </a:path>
              <a:path w="727075" h="806450">
                <a:moveTo>
                  <a:pt x="726884" y="722630"/>
                </a:moveTo>
                <a:lnTo>
                  <a:pt x="696328" y="731431"/>
                </a:lnTo>
                <a:lnTo>
                  <a:pt x="485711" y="0"/>
                </a:lnTo>
                <a:lnTo>
                  <a:pt x="473506" y="3556"/>
                </a:lnTo>
                <a:lnTo>
                  <a:pt x="684123" y="734936"/>
                </a:lnTo>
                <a:lnTo>
                  <a:pt x="653605" y="743712"/>
                </a:lnTo>
                <a:lnTo>
                  <a:pt x="711390" y="806323"/>
                </a:lnTo>
                <a:lnTo>
                  <a:pt x="722337" y="747141"/>
                </a:lnTo>
                <a:lnTo>
                  <a:pt x="726884" y="72263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83919" y="1014476"/>
            <a:ext cx="49212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I</a:t>
            </a:r>
            <a:r>
              <a:rPr sz="1350" spc="-5" dirty="0">
                <a:latin typeface="Calibri"/>
                <a:cs typeface="Calibri"/>
              </a:rPr>
              <a:t>nod</a:t>
            </a:r>
            <a:r>
              <a:rPr sz="1350" spc="-10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70432" y="2092451"/>
          <a:ext cx="5101589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0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1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2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3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4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5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6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7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8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9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50" spc="-5" dirty="0">
                          <a:latin typeface="Calibri"/>
                          <a:cs typeface="Calibri"/>
                        </a:rPr>
                        <a:t>10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6367017" y="2067255"/>
            <a:ext cx="324485" cy="4387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latin typeface="Calibri"/>
                <a:cs typeface="Calibri"/>
              </a:rPr>
              <a:t>.</a:t>
            </a:r>
            <a:r>
              <a:rPr sz="1350" b="1" spc="-4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.</a:t>
            </a:r>
            <a:r>
              <a:rPr sz="1350" b="1" spc="-3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.</a:t>
            </a:r>
            <a:r>
              <a:rPr sz="1350" b="1" spc="-3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50" b="1" dirty="0"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60216" y="1346961"/>
            <a:ext cx="35179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Calibri"/>
                <a:cs typeface="Calibri"/>
              </a:rPr>
              <a:t>D</a:t>
            </a:r>
            <a:r>
              <a:rPr sz="1350" spc="-15" dirty="0">
                <a:latin typeface="Calibri"/>
                <a:cs typeface="Calibri"/>
              </a:rPr>
              <a:t>at</a:t>
            </a:r>
            <a:r>
              <a:rPr sz="1350" dirty="0">
                <a:latin typeface="Calibri"/>
                <a:cs typeface="Calibri"/>
              </a:rPr>
              <a:t>a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0537" y="1619758"/>
            <a:ext cx="7017384" cy="2856865"/>
            <a:chOff x="490537" y="1619758"/>
            <a:chExt cx="7017384" cy="2856865"/>
          </a:xfrm>
        </p:grpSpPr>
        <p:sp>
          <p:nvSpPr>
            <p:cNvPr id="13" name="object 13"/>
            <p:cNvSpPr/>
            <p:nvPr/>
          </p:nvSpPr>
          <p:spPr>
            <a:xfrm>
              <a:off x="2299335" y="1619757"/>
              <a:ext cx="5208270" cy="508000"/>
            </a:xfrm>
            <a:custGeom>
              <a:avLst/>
              <a:gdLst/>
              <a:ahLst/>
              <a:cxnLst/>
              <a:rect l="l" t="t" r="r" b="b"/>
              <a:pathLst>
                <a:path w="5208270" h="508000">
                  <a:moveTo>
                    <a:pt x="76200" y="403352"/>
                  </a:moveTo>
                  <a:lnTo>
                    <a:pt x="44513" y="402247"/>
                  </a:lnTo>
                  <a:lnTo>
                    <a:pt x="56515" y="59944"/>
                  </a:lnTo>
                  <a:lnTo>
                    <a:pt x="43815" y="59436"/>
                  </a:lnTo>
                  <a:lnTo>
                    <a:pt x="31813" y="401802"/>
                  </a:lnTo>
                  <a:lnTo>
                    <a:pt x="0" y="400685"/>
                  </a:lnTo>
                  <a:lnTo>
                    <a:pt x="35433" y="478155"/>
                  </a:lnTo>
                  <a:lnTo>
                    <a:pt x="69824" y="415036"/>
                  </a:lnTo>
                  <a:lnTo>
                    <a:pt x="76200" y="403352"/>
                  </a:lnTo>
                  <a:close/>
                </a:path>
                <a:path w="5208270" h="508000">
                  <a:moveTo>
                    <a:pt x="5204472" y="475932"/>
                  </a:moveTo>
                  <a:lnTo>
                    <a:pt x="5137023" y="431800"/>
                  </a:lnTo>
                  <a:lnTo>
                    <a:pt x="5133314" y="463359"/>
                  </a:lnTo>
                  <a:lnTo>
                    <a:pt x="1157859" y="0"/>
                  </a:lnTo>
                  <a:lnTo>
                    <a:pt x="1157109" y="6210"/>
                  </a:lnTo>
                  <a:lnTo>
                    <a:pt x="1153541" y="1143"/>
                  </a:lnTo>
                  <a:lnTo>
                    <a:pt x="558431" y="428853"/>
                  </a:lnTo>
                  <a:lnTo>
                    <a:pt x="539877" y="402971"/>
                  </a:lnTo>
                  <a:lnTo>
                    <a:pt x="500253" y="478409"/>
                  </a:lnTo>
                  <a:lnTo>
                    <a:pt x="584327" y="464947"/>
                  </a:lnTo>
                  <a:lnTo>
                    <a:pt x="571119" y="446532"/>
                  </a:lnTo>
                  <a:lnTo>
                    <a:pt x="565797" y="439127"/>
                  </a:lnTo>
                  <a:lnTo>
                    <a:pt x="1158049" y="13601"/>
                  </a:lnTo>
                  <a:lnTo>
                    <a:pt x="2280932" y="456361"/>
                  </a:lnTo>
                  <a:lnTo>
                    <a:pt x="2269236" y="485902"/>
                  </a:lnTo>
                  <a:lnTo>
                    <a:pt x="2354199" y="478409"/>
                  </a:lnTo>
                  <a:lnTo>
                    <a:pt x="2338578" y="461010"/>
                  </a:lnTo>
                  <a:lnTo>
                    <a:pt x="2297303" y="415036"/>
                  </a:lnTo>
                  <a:lnTo>
                    <a:pt x="2285606" y="444550"/>
                  </a:lnTo>
                  <a:lnTo>
                    <a:pt x="1204988" y="18376"/>
                  </a:lnTo>
                  <a:lnTo>
                    <a:pt x="5131828" y="475932"/>
                  </a:lnTo>
                  <a:lnTo>
                    <a:pt x="5144554" y="475932"/>
                  </a:lnTo>
                  <a:lnTo>
                    <a:pt x="5204472" y="475932"/>
                  </a:lnTo>
                  <a:close/>
                </a:path>
                <a:path w="5208270" h="508000">
                  <a:moveTo>
                    <a:pt x="5208270" y="478409"/>
                  </a:moveTo>
                  <a:lnTo>
                    <a:pt x="5206708" y="477393"/>
                  </a:lnTo>
                  <a:lnTo>
                    <a:pt x="5144389" y="477393"/>
                  </a:lnTo>
                  <a:lnTo>
                    <a:pt x="5131663" y="477393"/>
                  </a:lnTo>
                  <a:lnTo>
                    <a:pt x="5128133" y="507492"/>
                  </a:lnTo>
                  <a:lnTo>
                    <a:pt x="5208270" y="478409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639312"/>
              <a:ext cx="4219956" cy="83210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95300" y="3639312"/>
              <a:ext cx="4220210" cy="832485"/>
            </a:xfrm>
            <a:custGeom>
              <a:avLst/>
              <a:gdLst/>
              <a:ahLst/>
              <a:cxnLst/>
              <a:rect l="l" t="t" r="r" b="b"/>
              <a:pathLst>
                <a:path w="4220210" h="832485">
                  <a:moveTo>
                    <a:pt x="0" y="832104"/>
                  </a:moveTo>
                  <a:lnTo>
                    <a:pt x="4219956" y="832104"/>
                  </a:lnTo>
                  <a:lnTo>
                    <a:pt x="4219956" y="0"/>
                  </a:lnTo>
                  <a:lnTo>
                    <a:pt x="0" y="0"/>
                  </a:lnTo>
                  <a:lnTo>
                    <a:pt x="0" y="832104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80438" y="1400683"/>
            <a:ext cx="67437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Directory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4649" y="3663188"/>
            <a:ext cx="391731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typedef</a:t>
            </a:r>
            <a:r>
              <a:rPr sz="16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struct</a:t>
            </a:r>
            <a:r>
              <a:rPr sz="1600" spc="-4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234950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char</a:t>
            </a:r>
            <a:r>
              <a:rPr sz="1600" spc="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fname[NUMINODES][FNAMESIZE];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olas"/>
                <a:cs typeface="Consolas"/>
              </a:rPr>
              <a:t>}</a:t>
            </a:r>
            <a:r>
              <a:rPr sz="1600" spc="-6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Dir;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12280" y="2098548"/>
            <a:ext cx="463550" cy="274320"/>
          </a:xfrm>
          <a:prstGeom prst="rect">
            <a:avLst/>
          </a:prstGeom>
          <a:ln w="12192">
            <a:solidFill>
              <a:srgbClr val="2E528F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175"/>
              </a:spcBef>
            </a:pPr>
            <a:r>
              <a:rPr sz="1350" spc="-5" dirty="0">
                <a:latin typeface="Calibri"/>
                <a:cs typeface="Calibri"/>
              </a:rPr>
              <a:t>98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75576" y="2098548"/>
            <a:ext cx="463550" cy="274320"/>
          </a:xfrm>
          <a:prstGeom prst="rect">
            <a:avLst/>
          </a:prstGeom>
          <a:ln w="12192">
            <a:solidFill>
              <a:srgbClr val="2E528F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175"/>
              </a:spcBef>
            </a:pPr>
            <a:r>
              <a:rPr sz="1350" spc="-5" dirty="0">
                <a:latin typeface="Calibri"/>
                <a:cs typeface="Calibri"/>
              </a:rPr>
              <a:t>99</a:t>
            </a:r>
            <a:endParaRPr sz="1350">
              <a:latin typeface="Calibri"/>
              <a:cs typeface="Calibri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5202935" y="3063239"/>
          <a:ext cx="2643505" cy="2717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619"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#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4925" marB="0">
                    <a:lnR w="9525">
                      <a:solidFill>
                        <a:srgbClr val="4471C4"/>
                      </a:solidFill>
                      <a:prstDash val="solid"/>
                    </a:lnR>
                    <a:lnB w="9525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fname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2384" marB="0">
                    <a:lnL w="9525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  <a:lnT w="9525">
                      <a:solidFill>
                        <a:srgbClr val="4471C4"/>
                      </a:solidFill>
                      <a:prstDash val="solid"/>
                    </a:lnT>
                    <a:lnB w="9525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28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L w="9525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  <a:lnT w="9525">
                      <a:solidFill>
                        <a:srgbClr val="4471C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Hi.txt</a:t>
                      </a:r>
                      <a:r>
                        <a:rPr sz="1800" spc="-10" dirty="0">
                          <a:latin typeface="Wingdings"/>
                          <a:cs typeface="Wingdings"/>
                        </a:rPr>
                        <a:t>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54610" marB="0">
                    <a:lnL w="9525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  <a:lnT w="9525">
                      <a:solidFill>
                        <a:srgbClr val="4471C4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marL="92075">
                        <a:lnSpc>
                          <a:spcPts val="2014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2014"/>
                        </a:lnSpc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Touch</a:t>
                      </a:r>
                      <a:r>
                        <a:rPr sz="1800" spc="-10" dirty="0">
                          <a:latin typeface="Wingdings"/>
                          <a:cs typeface="Wingdings"/>
                        </a:rPr>
                        <a:t>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0" marB="0">
                    <a:lnL w="9525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345">
                <a:tc>
                  <a:txBody>
                    <a:bodyPr/>
                    <a:lstStyle/>
                    <a:p>
                      <a:pPr marL="92075">
                        <a:lnSpc>
                          <a:spcPts val="2014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2014"/>
                        </a:lnSpc>
                      </a:pPr>
                      <a:r>
                        <a:rPr sz="1800" dirty="0">
                          <a:latin typeface="Wingdings"/>
                          <a:cs typeface="Wingdings"/>
                        </a:rPr>
                        <a:t>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0" marB="0">
                    <a:lnL w="9525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460">
                <a:tc>
                  <a:txBody>
                    <a:bodyPr/>
                    <a:lstStyle/>
                    <a:p>
                      <a:pPr marL="92075">
                        <a:lnSpc>
                          <a:spcPts val="202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2025"/>
                        </a:lnSpc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Solitaire</a:t>
                      </a:r>
                      <a:r>
                        <a:rPr sz="1800" spc="-10" dirty="0">
                          <a:latin typeface="Wingdings"/>
                          <a:cs typeface="Wingdings"/>
                        </a:rPr>
                        <a:t>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0" marB="0">
                    <a:lnL w="9525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481">
                <a:tc>
                  <a:txBody>
                    <a:bodyPr/>
                    <a:lstStyle/>
                    <a:p>
                      <a:pPr marL="92075">
                        <a:lnSpc>
                          <a:spcPts val="2014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2020"/>
                        </a:lnSpc>
                      </a:pPr>
                      <a:r>
                        <a:rPr sz="1800" dirty="0">
                          <a:latin typeface="Wingdings"/>
                          <a:cs typeface="Wingdings"/>
                        </a:rPr>
                        <a:t>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0" marB="0">
                    <a:lnL w="9525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408">
                <a:tc>
                  <a:txBody>
                    <a:bodyPr/>
                    <a:lstStyle/>
                    <a:p>
                      <a:pPr marL="92075">
                        <a:lnSpc>
                          <a:spcPts val="202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2025"/>
                        </a:lnSpc>
                      </a:pPr>
                      <a:r>
                        <a:rPr sz="1800" dirty="0">
                          <a:latin typeface="Wingdings"/>
                          <a:cs typeface="Wingdings"/>
                        </a:rPr>
                        <a:t>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0" marB="0">
                    <a:lnL w="9525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45">
                <a:tc>
                  <a:txBody>
                    <a:bodyPr/>
                    <a:lstStyle/>
                    <a:p>
                      <a:pPr marL="92075">
                        <a:lnSpc>
                          <a:spcPts val="202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2025"/>
                        </a:lnSpc>
                      </a:pPr>
                      <a:r>
                        <a:rPr sz="1800" dirty="0">
                          <a:latin typeface="Wingdings"/>
                          <a:cs typeface="Wingdings"/>
                        </a:rPr>
                        <a:t>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0" marB="0">
                    <a:lnL w="9525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020">
                <a:tc>
                  <a:txBody>
                    <a:bodyPr/>
                    <a:lstStyle/>
                    <a:p>
                      <a:pPr marL="92075">
                        <a:lnSpc>
                          <a:spcPts val="202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  <a:lnB w="9525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2025"/>
                        </a:lnSpc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Install.log</a:t>
                      </a:r>
                      <a:r>
                        <a:rPr sz="1800" spc="-10" dirty="0">
                          <a:latin typeface="Wingdings"/>
                          <a:cs typeface="Wingdings"/>
                        </a:rPr>
                        <a:t>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0" marB="0">
                    <a:lnL w="9525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  <a:lnB w="9525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" name="object 27"/>
          <p:cNvSpPr txBox="1"/>
          <p:nvPr/>
        </p:nvSpPr>
        <p:spPr>
          <a:xfrm>
            <a:off x="5721477" y="5848603"/>
            <a:ext cx="1290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Wingdings"/>
                <a:cs typeface="Wingdings"/>
              </a:rPr>
              <a:t>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alibri"/>
                <a:cs typeface="Calibri"/>
              </a:rPr>
              <a:t>denotes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\0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21100" y="4234434"/>
            <a:ext cx="78105" cy="1182370"/>
          </a:xfrm>
          <a:custGeom>
            <a:avLst/>
            <a:gdLst/>
            <a:ahLst/>
            <a:cxnLst/>
            <a:rect l="l" t="t" r="r" b="b"/>
            <a:pathLst>
              <a:path w="78104" h="1182370">
                <a:moveTo>
                  <a:pt x="51860" y="77554"/>
                </a:moveTo>
                <a:lnTo>
                  <a:pt x="25953" y="77892"/>
                </a:lnTo>
                <a:lnTo>
                  <a:pt x="40639" y="1182116"/>
                </a:lnTo>
                <a:lnTo>
                  <a:pt x="66548" y="1181862"/>
                </a:lnTo>
                <a:lnTo>
                  <a:pt x="51860" y="77554"/>
                </a:lnTo>
                <a:close/>
              </a:path>
              <a:path w="78104" h="1182370">
                <a:moveTo>
                  <a:pt x="37846" y="0"/>
                </a:moveTo>
                <a:lnTo>
                  <a:pt x="0" y="78232"/>
                </a:lnTo>
                <a:lnTo>
                  <a:pt x="25953" y="77892"/>
                </a:lnTo>
                <a:lnTo>
                  <a:pt x="25780" y="64897"/>
                </a:lnTo>
                <a:lnTo>
                  <a:pt x="71230" y="64643"/>
                </a:lnTo>
                <a:lnTo>
                  <a:pt x="37846" y="0"/>
                </a:lnTo>
                <a:close/>
              </a:path>
              <a:path w="78104" h="1182370">
                <a:moveTo>
                  <a:pt x="51688" y="64643"/>
                </a:moveTo>
                <a:lnTo>
                  <a:pt x="25780" y="64897"/>
                </a:lnTo>
                <a:lnTo>
                  <a:pt x="25953" y="77892"/>
                </a:lnTo>
                <a:lnTo>
                  <a:pt x="51860" y="77554"/>
                </a:lnTo>
                <a:lnTo>
                  <a:pt x="51688" y="64643"/>
                </a:lnTo>
                <a:close/>
              </a:path>
              <a:path w="78104" h="1182370">
                <a:moveTo>
                  <a:pt x="71230" y="64643"/>
                </a:moveTo>
                <a:lnTo>
                  <a:pt x="51688" y="64643"/>
                </a:lnTo>
                <a:lnTo>
                  <a:pt x="51860" y="77554"/>
                </a:lnTo>
                <a:lnTo>
                  <a:pt x="77724" y="77216"/>
                </a:lnTo>
                <a:lnTo>
                  <a:pt x="71230" y="6464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605910" y="5434990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413507" y="4174997"/>
            <a:ext cx="78105" cy="1182370"/>
          </a:xfrm>
          <a:custGeom>
            <a:avLst/>
            <a:gdLst/>
            <a:ahLst/>
            <a:cxnLst/>
            <a:rect l="l" t="t" r="r" b="b"/>
            <a:pathLst>
              <a:path w="78105" h="1182370">
                <a:moveTo>
                  <a:pt x="51860" y="77554"/>
                </a:moveTo>
                <a:lnTo>
                  <a:pt x="25953" y="77892"/>
                </a:lnTo>
                <a:lnTo>
                  <a:pt x="40640" y="1182115"/>
                </a:lnTo>
                <a:lnTo>
                  <a:pt x="66548" y="1181861"/>
                </a:lnTo>
                <a:lnTo>
                  <a:pt x="51860" y="77554"/>
                </a:lnTo>
                <a:close/>
              </a:path>
              <a:path w="78105" h="1182370">
                <a:moveTo>
                  <a:pt x="37846" y="0"/>
                </a:moveTo>
                <a:lnTo>
                  <a:pt x="0" y="78231"/>
                </a:lnTo>
                <a:lnTo>
                  <a:pt x="25953" y="77892"/>
                </a:lnTo>
                <a:lnTo>
                  <a:pt x="25781" y="64896"/>
                </a:lnTo>
                <a:lnTo>
                  <a:pt x="71230" y="64643"/>
                </a:lnTo>
                <a:lnTo>
                  <a:pt x="37846" y="0"/>
                </a:lnTo>
                <a:close/>
              </a:path>
              <a:path w="78105" h="1182370">
                <a:moveTo>
                  <a:pt x="51689" y="64643"/>
                </a:moveTo>
                <a:lnTo>
                  <a:pt x="25781" y="64896"/>
                </a:lnTo>
                <a:lnTo>
                  <a:pt x="25953" y="77892"/>
                </a:lnTo>
                <a:lnTo>
                  <a:pt x="51860" y="77554"/>
                </a:lnTo>
                <a:lnTo>
                  <a:pt x="51689" y="64643"/>
                </a:lnTo>
                <a:close/>
              </a:path>
              <a:path w="78105" h="1182370">
                <a:moveTo>
                  <a:pt x="71230" y="64643"/>
                </a:moveTo>
                <a:lnTo>
                  <a:pt x="51689" y="64643"/>
                </a:lnTo>
                <a:lnTo>
                  <a:pt x="51860" y="77554"/>
                </a:lnTo>
                <a:lnTo>
                  <a:pt x="77724" y="77215"/>
                </a:lnTo>
                <a:lnTo>
                  <a:pt x="71230" y="6464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297938" y="5374640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92668" y="954024"/>
            <a:ext cx="3640835" cy="163982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392668" y="954024"/>
            <a:ext cx="3641090" cy="1640205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0"/>
              </a:spcBef>
            </a:pP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-10" dirty="0">
                <a:latin typeface="Calibri"/>
                <a:cs typeface="Calibri"/>
              </a:rPr>
              <a:t> directory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all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users</a:t>
            </a:r>
            <a:endParaRPr sz="18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795"/>
              </a:spcBef>
            </a:pPr>
            <a:r>
              <a:rPr sz="1800" spc="-5" dirty="0">
                <a:latin typeface="Calibri"/>
                <a:cs typeface="Calibri"/>
              </a:rPr>
              <a:t>Files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must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have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unique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names</a:t>
            </a:r>
            <a:endParaRPr sz="18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780"/>
              </a:spcBef>
            </a:pPr>
            <a:r>
              <a:rPr sz="1800" spc="-5" dirty="0">
                <a:latin typeface="Calibri"/>
                <a:cs typeface="Calibri"/>
              </a:rPr>
              <a:t>Called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“flat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filesystem”</a:t>
            </a:r>
            <a:endParaRPr sz="18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780"/>
              </a:spcBef>
            </a:pPr>
            <a:r>
              <a:rPr sz="1800" dirty="0">
                <a:latin typeface="Calibri"/>
                <a:cs typeface="Calibri"/>
              </a:rPr>
              <a:t>As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many </a:t>
            </a:r>
            <a:r>
              <a:rPr sz="1800" spc="-5" dirty="0">
                <a:latin typeface="Calibri"/>
                <a:cs typeface="Calibri"/>
              </a:rPr>
              <a:t>entries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-5" dirty="0">
                <a:latin typeface="Calibri"/>
                <a:cs typeface="Calibri"/>
              </a:rPr>
              <a:t> there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Inodes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62543" y="3858767"/>
            <a:ext cx="3639311" cy="824484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8162543" y="3858767"/>
            <a:ext cx="3639820" cy="824865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"/>
              </a:spcBef>
            </a:pPr>
            <a:r>
              <a:rPr sz="1800" spc="-10" dirty="0">
                <a:latin typeface="Calibri"/>
                <a:cs typeface="Calibri"/>
              </a:rPr>
              <a:t>Directory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8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*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16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128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bytes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long.</a:t>
            </a:r>
            <a:endParaRPr sz="1800" dirty="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795"/>
              </a:spcBef>
            </a:pPr>
            <a:r>
              <a:rPr sz="1800" spc="-20" dirty="0">
                <a:latin typeface="Calibri"/>
                <a:cs typeface="Calibri"/>
              </a:rPr>
              <a:t>Rest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DBN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5" dirty="0">
                <a:latin typeface="Calibri"/>
                <a:cs typeface="Calibri"/>
              </a:rPr>
              <a:t> 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zero’d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7745" y="432308"/>
            <a:ext cx="6209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Spanning</a:t>
            </a:r>
            <a:r>
              <a:rPr spc="-40" dirty="0"/>
              <a:t> </a:t>
            </a:r>
            <a:r>
              <a:rPr spc="-15" dirty="0"/>
              <a:t>Read</a:t>
            </a:r>
            <a:r>
              <a:rPr spc="-40" dirty="0"/>
              <a:t> </a:t>
            </a:r>
            <a:r>
              <a:rPr spc="-20" dirty="0"/>
              <a:t>from</a:t>
            </a:r>
            <a:r>
              <a:rPr spc="-10" dirty="0"/>
              <a:t> </a:t>
            </a:r>
            <a:r>
              <a:rPr spc="-15" dirty="0"/>
              <a:t>Cursor </a:t>
            </a:r>
            <a:r>
              <a:rPr dirty="0"/>
              <a:t>=</a:t>
            </a:r>
            <a:r>
              <a:rPr spc="-20" dirty="0"/>
              <a:t> </a:t>
            </a:r>
            <a:r>
              <a:rPr spc="-5" dirty="0"/>
              <a:t>300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731" y="4899659"/>
            <a:ext cx="1958339" cy="2758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295003" y="3171571"/>
            <a:ext cx="632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bioBuf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88040" y="1725167"/>
            <a:ext cx="902207" cy="3703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988040" y="1725167"/>
            <a:ext cx="902335" cy="37084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209550">
              <a:lnSpc>
                <a:spcPct val="100000"/>
              </a:lnSpc>
              <a:spcBef>
                <a:spcPts val="245"/>
              </a:spcBef>
            </a:pPr>
            <a:r>
              <a:rPr sz="1800" dirty="0"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88040" y="3157727"/>
            <a:ext cx="902207" cy="37033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988040" y="3157727"/>
            <a:ext cx="902335" cy="37084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85750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latin typeface="Calibri"/>
                <a:cs typeface="Calibri"/>
              </a:rPr>
              <a:t>BFS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88040" y="4794503"/>
            <a:ext cx="902207" cy="36880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988040" y="4794503"/>
            <a:ext cx="902335" cy="368935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241935">
              <a:lnSpc>
                <a:spcPct val="100000"/>
              </a:lnSpc>
              <a:spcBef>
                <a:spcPts val="245"/>
              </a:spcBef>
            </a:pPr>
            <a:r>
              <a:rPr sz="1800" spc="-5" dirty="0">
                <a:latin typeface="Calibri"/>
                <a:cs typeface="Calibri"/>
              </a:rPr>
              <a:t>DISK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10600" y="566927"/>
            <a:ext cx="2941320" cy="36880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610600" y="566927"/>
            <a:ext cx="2941320" cy="368935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5"/>
              </a:spcBef>
            </a:pPr>
            <a:r>
              <a:rPr sz="1800" b="1" spc="-10" dirty="0">
                <a:latin typeface="Consolas"/>
                <a:cs typeface="Consolas"/>
              </a:rPr>
              <a:t>read(fd,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buf</a:t>
            </a:r>
            <a:r>
              <a:rPr sz="1800" b="1" spc="-10" dirty="0">
                <a:latin typeface="Consolas"/>
                <a:cs typeface="Consolas"/>
              </a:rPr>
              <a:t>,</a:t>
            </a:r>
            <a:r>
              <a:rPr sz="1800" b="1" spc="-35" dirty="0">
                <a:latin typeface="Consolas"/>
                <a:cs typeface="Consolas"/>
              </a:rPr>
              <a:t> </a:t>
            </a:r>
            <a:r>
              <a:rPr sz="1800" b="1" spc="-5" dirty="0">
                <a:latin typeface="Consolas"/>
                <a:cs typeface="Consolas"/>
              </a:rPr>
              <a:t>1500</a:t>
            </a:r>
            <a:r>
              <a:rPr sz="1800" b="1" spc="-5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26920" y="3554729"/>
            <a:ext cx="78105" cy="649605"/>
          </a:xfrm>
          <a:custGeom>
            <a:avLst/>
            <a:gdLst/>
            <a:ahLst/>
            <a:cxnLst/>
            <a:rect l="l" t="t" r="r" b="b"/>
            <a:pathLst>
              <a:path w="78105" h="649604">
                <a:moveTo>
                  <a:pt x="51816" y="64770"/>
                </a:moveTo>
                <a:lnTo>
                  <a:pt x="25907" y="64770"/>
                </a:lnTo>
                <a:lnTo>
                  <a:pt x="25907" y="649351"/>
                </a:lnTo>
                <a:lnTo>
                  <a:pt x="51816" y="649351"/>
                </a:lnTo>
                <a:lnTo>
                  <a:pt x="51816" y="64770"/>
                </a:lnTo>
                <a:close/>
              </a:path>
              <a:path w="78105" h="64960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64960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75994" y="4160596"/>
            <a:ext cx="14535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Cursor</a:t>
            </a:r>
            <a:r>
              <a:rPr sz="1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Before</a:t>
            </a:r>
            <a:r>
              <a:rPr sz="14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300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204717"/>
              </p:ext>
            </p:extLst>
          </p:nvPr>
        </p:nvGraphicFramePr>
        <p:xfrm>
          <a:off x="516636" y="4893564"/>
          <a:ext cx="9789156" cy="275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8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7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7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5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DBN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123</a:t>
                      </a:r>
                    </a:p>
                  </a:txBody>
                  <a:tcPr marL="0" marR="0" marT="3746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DBN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124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DBN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125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DBN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127</a:t>
                      </a:r>
                    </a:p>
                  </a:txBody>
                  <a:tcPr marL="0" marR="0" marT="3746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02320" y="4913249"/>
            <a:ext cx="1956816" cy="275844"/>
          </a:xfrm>
          <a:prstGeom prst="rect">
            <a:avLst/>
          </a:prstGeom>
        </p:spPr>
      </p:pic>
      <p:graphicFrame>
        <p:nvGraphicFramePr>
          <p:cNvPr id="21" name="object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967298"/>
              </p:ext>
            </p:extLst>
          </p:nvPr>
        </p:nvGraphicFramePr>
        <p:xfrm>
          <a:off x="516636" y="3221735"/>
          <a:ext cx="7830816" cy="2545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8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7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7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50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FBN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FBN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FBN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FBN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marL="0" marR="0" marT="2730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475992" y="3511297"/>
            <a:ext cx="9829800" cy="1336040"/>
          </a:xfrm>
          <a:custGeom>
            <a:avLst/>
            <a:gdLst/>
            <a:ahLst/>
            <a:cxnLst/>
            <a:rect l="l" t="t" r="r" b="b"/>
            <a:pathLst>
              <a:path w="9829800" h="1336039">
                <a:moveTo>
                  <a:pt x="76200" y="75946"/>
                </a:moveTo>
                <a:lnTo>
                  <a:pt x="69888" y="63500"/>
                </a:lnTo>
                <a:lnTo>
                  <a:pt x="37706" y="0"/>
                </a:lnTo>
                <a:lnTo>
                  <a:pt x="0" y="76454"/>
                </a:lnTo>
                <a:lnTo>
                  <a:pt x="31750" y="76250"/>
                </a:lnTo>
                <a:lnTo>
                  <a:pt x="38176" y="1329690"/>
                </a:lnTo>
                <a:lnTo>
                  <a:pt x="50876" y="1329690"/>
                </a:lnTo>
                <a:lnTo>
                  <a:pt x="44450" y="76161"/>
                </a:lnTo>
                <a:lnTo>
                  <a:pt x="76200" y="75946"/>
                </a:lnTo>
                <a:close/>
              </a:path>
              <a:path w="9829800" h="1336039">
                <a:moveTo>
                  <a:pt x="2034908" y="75831"/>
                </a:moveTo>
                <a:lnTo>
                  <a:pt x="2028520" y="63373"/>
                </a:lnTo>
                <a:lnTo>
                  <a:pt x="1996046" y="0"/>
                </a:lnTo>
                <a:lnTo>
                  <a:pt x="1958708" y="76593"/>
                </a:lnTo>
                <a:lnTo>
                  <a:pt x="1990458" y="76263"/>
                </a:lnTo>
                <a:lnTo>
                  <a:pt x="2003285" y="1329817"/>
                </a:lnTo>
                <a:lnTo>
                  <a:pt x="2015985" y="1329690"/>
                </a:lnTo>
                <a:lnTo>
                  <a:pt x="2003158" y="76136"/>
                </a:lnTo>
                <a:lnTo>
                  <a:pt x="2034908" y="75831"/>
                </a:lnTo>
                <a:close/>
              </a:path>
              <a:path w="9829800" h="1336039">
                <a:moveTo>
                  <a:pt x="3930129" y="1324483"/>
                </a:moveTo>
                <a:lnTo>
                  <a:pt x="3008249" y="680351"/>
                </a:lnTo>
                <a:lnTo>
                  <a:pt x="3867912" y="80784"/>
                </a:lnTo>
                <a:lnTo>
                  <a:pt x="3886060" y="106807"/>
                </a:lnTo>
                <a:lnTo>
                  <a:pt x="3909860" y="63131"/>
                </a:lnTo>
                <a:lnTo>
                  <a:pt x="3926827" y="32004"/>
                </a:lnTo>
                <a:lnTo>
                  <a:pt x="3842499" y="44323"/>
                </a:lnTo>
                <a:lnTo>
                  <a:pt x="3860660" y="70383"/>
                </a:lnTo>
                <a:lnTo>
                  <a:pt x="2997149" y="672592"/>
                </a:lnTo>
                <a:lnTo>
                  <a:pt x="2089607" y="38468"/>
                </a:lnTo>
                <a:lnTo>
                  <a:pt x="2094750" y="31115"/>
                </a:lnTo>
                <a:lnTo>
                  <a:pt x="2107806" y="12446"/>
                </a:lnTo>
                <a:lnTo>
                  <a:pt x="2023478" y="0"/>
                </a:lnTo>
                <a:lnTo>
                  <a:pt x="2064118" y="74942"/>
                </a:lnTo>
                <a:lnTo>
                  <a:pt x="2082342" y="48856"/>
                </a:lnTo>
                <a:lnTo>
                  <a:pt x="2986062" y="680326"/>
                </a:lnTo>
                <a:lnTo>
                  <a:pt x="2060943" y="1325499"/>
                </a:lnTo>
                <a:lnTo>
                  <a:pt x="2068309" y="1335913"/>
                </a:lnTo>
                <a:lnTo>
                  <a:pt x="2997174" y="688086"/>
                </a:lnTo>
                <a:lnTo>
                  <a:pt x="3922890" y="1334897"/>
                </a:lnTo>
                <a:lnTo>
                  <a:pt x="3930129" y="1324483"/>
                </a:lnTo>
                <a:close/>
              </a:path>
              <a:path w="9829800" h="1336039">
                <a:moveTo>
                  <a:pt x="5910567" y="16764"/>
                </a:moveTo>
                <a:lnTo>
                  <a:pt x="5825985" y="27813"/>
                </a:lnTo>
                <a:lnTo>
                  <a:pt x="5843752" y="54114"/>
                </a:lnTo>
                <a:lnTo>
                  <a:pt x="4922342" y="676681"/>
                </a:lnTo>
                <a:lnTo>
                  <a:pt x="4019588" y="69278"/>
                </a:lnTo>
                <a:lnTo>
                  <a:pt x="4024325" y="62242"/>
                </a:lnTo>
                <a:lnTo>
                  <a:pt x="4037317" y="42926"/>
                </a:lnTo>
                <a:lnTo>
                  <a:pt x="3952862" y="32004"/>
                </a:lnTo>
                <a:lnTo>
                  <a:pt x="3994772" y="106172"/>
                </a:lnTo>
                <a:lnTo>
                  <a:pt x="4012488" y="79832"/>
                </a:lnTo>
                <a:lnTo>
                  <a:pt x="4910975" y="684364"/>
                </a:lnTo>
                <a:lnTo>
                  <a:pt x="3963022" y="1324864"/>
                </a:lnTo>
                <a:lnTo>
                  <a:pt x="3970134" y="1335405"/>
                </a:lnTo>
                <a:lnTo>
                  <a:pt x="4922367" y="692023"/>
                </a:lnTo>
                <a:lnTo>
                  <a:pt x="5879579" y="1336040"/>
                </a:lnTo>
                <a:lnTo>
                  <a:pt x="5886691" y="1325499"/>
                </a:lnTo>
                <a:lnTo>
                  <a:pt x="4933734" y="684339"/>
                </a:lnTo>
                <a:lnTo>
                  <a:pt x="5850877" y="64655"/>
                </a:lnTo>
                <a:lnTo>
                  <a:pt x="5868657" y="90932"/>
                </a:lnTo>
                <a:lnTo>
                  <a:pt x="5893486" y="46990"/>
                </a:lnTo>
                <a:lnTo>
                  <a:pt x="5910567" y="16764"/>
                </a:lnTo>
                <a:close/>
              </a:path>
              <a:path w="9829800" h="1336039">
                <a:moveTo>
                  <a:pt x="7872463" y="1325118"/>
                </a:moveTo>
                <a:lnTo>
                  <a:pt x="6005284" y="57315"/>
                </a:lnTo>
                <a:lnTo>
                  <a:pt x="6010135" y="50165"/>
                </a:lnTo>
                <a:lnTo>
                  <a:pt x="6023089" y="31115"/>
                </a:lnTo>
                <a:lnTo>
                  <a:pt x="5938634" y="19812"/>
                </a:lnTo>
                <a:lnTo>
                  <a:pt x="5980290" y="94107"/>
                </a:lnTo>
                <a:lnTo>
                  <a:pt x="5998134" y="67830"/>
                </a:lnTo>
                <a:lnTo>
                  <a:pt x="7865351" y="1335532"/>
                </a:lnTo>
                <a:lnTo>
                  <a:pt x="7872463" y="1325118"/>
                </a:lnTo>
                <a:close/>
              </a:path>
              <a:path w="9829800" h="1336039">
                <a:moveTo>
                  <a:pt x="9829279" y="1325118"/>
                </a:moveTo>
                <a:lnTo>
                  <a:pt x="7962100" y="57315"/>
                </a:lnTo>
                <a:lnTo>
                  <a:pt x="7966951" y="50165"/>
                </a:lnTo>
                <a:lnTo>
                  <a:pt x="7979905" y="31115"/>
                </a:lnTo>
                <a:lnTo>
                  <a:pt x="7895450" y="19812"/>
                </a:lnTo>
                <a:lnTo>
                  <a:pt x="7937106" y="94107"/>
                </a:lnTo>
                <a:lnTo>
                  <a:pt x="7954950" y="67830"/>
                </a:lnTo>
                <a:lnTo>
                  <a:pt x="9822167" y="1335532"/>
                </a:lnTo>
                <a:lnTo>
                  <a:pt x="9829279" y="132511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2058923" y="1719072"/>
            <a:ext cx="5318760" cy="381000"/>
            <a:chOff x="2058923" y="1719072"/>
            <a:chExt cx="5318760" cy="381000"/>
          </a:xfrm>
        </p:grpSpPr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5019" y="1725168"/>
              <a:ext cx="5306567" cy="36880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065019" y="1725168"/>
              <a:ext cx="5306695" cy="368935"/>
            </a:xfrm>
            <a:custGeom>
              <a:avLst/>
              <a:gdLst/>
              <a:ahLst/>
              <a:cxnLst/>
              <a:rect l="l" t="t" r="r" b="b"/>
              <a:pathLst>
                <a:path w="5306695" h="368935">
                  <a:moveTo>
                    <a:pt x="0" y="368808"/>
                  </a:moveTo>
                  <a:lnTo>
                    <a:pt x="5306567" y="368808"/>
                  </a:lnTo>
                  <a:lnTo>
                    <a:pt x="5306567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295003" y="1743836"/>
            <a:ext cx="336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buf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036064" y="2189988"/>
            <a:ext cx="76200" cy="943610"/>
          </a:xfrm>
          <a:custGeom>
            <a:avLst/>
            <a:gdLst/>
            <a:ahLst/>
            <a:cxnLst/>
            <a:rect l="l" t="t" r="r" b="b"/>
            <a:pathLst>
              <a:path w="76200" h="943610">
                <a:moveTo>
                  <a:pt x="44450" y="63500"/>
                </a:moveTo>
                <a:lnTo>
                  <a:pt x="31750" y="63500"/>
                </a:lnTo>
                <a:lnTo>
                  <a:pt x="31750" y="943228"/>
                </a:lnTo>
                <a:lnTo>
                  <a:pt x="44450" y="943228"/>
                </a:lnTo>
                <a:lnTo>
                  <a:pt x="44450" y="63500"/>
                </a:lnTo>
                <a:close/>
              </a:path>
              <a:path w="76200" h="94361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94361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22439" y="2177795"/>
            <a:ext cx="76200" cy="918844"/>
          </a:xfrm>
          <a:custGeom>
            <a:avLst/>
            <a:gdLst/>
            <a:ahLst/>
            <a:cxnLst/>
            <a:rect l="l" t="t" r="r" b="b"/>
            <a:pathLst>
              <a:path w="76200" h="918844">
                <a:moveTo>
                  <a:pt x="44377" y="76116"/>
                </a:moveTo>
                <a:lnTo>
                  <a:pt x="31676" y="76285"/>
                </a:lnTo>
                <a:lnTo>
                  <a:pt x="43687" y="918337"/>
                </a:lnTo>
                <a:lnTo>
                  <a:pt x="56387" y="918082"/>
                </a:lnTo>
                <a:lnTo>
                  <a:pt x="44377" y="76116"/>
                </a:lnTo>
                <a:close/>
              </a:path>
              <a:path w="76200" h="918844">
                <a:moveTo>
                  <a:pt x="36956" y="0"/>
                </a:moveTo>
                <a:lnTo>
                  <a:pt x="0" y="76707"/>
                </a:lnTo>
                <a:lnTo>
                  <a:pt x="31676" y="76285"/>
                </a:lnTo>
                <a:lnTo>
                  <a:pt x="31495" y="63626"/>
                </a:lnTo>
                <a:lnTo>
                  <a:pt x="44195" y="63373"/>
                </a:lnTo>
                <a:lnTo>
                  <a:pt x="69813" y="63373"/>
                </a:lnTo>
                <a:lnTo>
                  <a:pt x="36956" y="0"/>
                </a:lnTo>
                <a:close/>
              </a:path>
              <a:path w="76200" h="918844">
                <a:moveTo>
                  <a:pt x="44195" y="63373"/>
                </a:moveTo>
                <a:lnTo>
                  <a:pt x="31495" y="63626"/>
                </a:lnTo>
                <a:lnTo>
                  <a:pt x="31676" y="76285"/>
                </a:lnTo>
                <a:lnTo>
                  <a:pt x="44377" y="76116"/>
                </a:lnTo>
                <a:lnTo>
                  <a:pt x="44195" y="63373"/>
                </a:lnTo>
                <a:close/>
              </a:path>
              <a:path w="76200" h="918844">
                <a:moveTo>
                  <a:pt x="69813" y="63373"/>
                </a:moveTo>
                <a:lnTo>
                  <a:pt x="44195" y="63373"/>
                </a:lnTo>
                <a:lnTo>
                  <a:pt x="44377" y="76116"/>
                </a:lnTo>
                <a:lnTo>
                  <a:pt x="76200" y="75691"/>
                </a:lnTo>
                <a:lnTo>
                  <a:pt x="69813" y="6337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645402" y="3853434"/>
            <a:ext cx="14338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Cursor</a:t>
            </a:r>
            <a:r>
              <a:rPr sz="1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After</a:t>
            </a:r>
            <a:r>
              <a:rPr sz="14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1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1800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350252" y="3554729"/>
            <a:ext cx="78105" cy="300990"/>
          </a:xfrm>
          <a:custGeom>
            <a:avLst/>
            <a:gdLst/>
            <a:ahLst/>
            <a:cxnLst/>
            <a:rect l="l" t="t" r="r" b="b"/>
            <a:pathLst>
              <a:path w="78104" h="300989">
                <a:moveTo>
                  <a:pt x="51816" y="64770"/>
                </a:moveTo>
                <a:lnTo>
                  <a:pt x="25907" y="64770"/>
                </a:lnTo>
                <a:lnTo>
                  <a:pt x="25907" y="300609"/>
                </a:lnTo>
                <a:lnTo>
                  <a:pt x="51816" y="300609"/>
                </a:lnTo>
                <a:lnTo>
                  <a:pt x="51816" y="64770"/>
                </a:lnTo>
                <a:close/>
              </a:path>
              <a:path w="78104" h="30098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00989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31900" y="5704358"/>
            <a:ext cx="8292085" cy="586715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2531900" y="5684673"/>
            <a:ext cx="8292085" cy="62453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lang="en-US" sz="1800" spc="-5" dirty="0">
                <a:latin typeface="Calibri"/>
                <a:cs typeface="Calibri"/>
              </a:rPr>
              <a:t>FBN0 -&gt; DBN123, FBN1-&gt;DBN125, FBN2-&gt;DBN124, FBN3-&gt;DBN127</a:t>
            </a:r>
          </a:p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800" spc="-5" dirty="0">
                <a:latin typeface="Calibri"/>
                <a:cs typeface="Calibri"/>
              </a:rPr>
              <a:t>DBN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126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10" dirty="0">
                <a:latin typeface="Calibri"/>
                <a:cs typeface="Calibri"/>
              </a:rPr>
              <a:t>free,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belongs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another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543" y="470009"/>
            <a:ext cx="6577457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Spanning</a:t>
            </a:r>
            <a:r>
              <a:rPr sz="3300" spc="15" dirty="0"/>
              <a:t> </a:t>
            </a:r>
            <a:r>
              <a:rPr sz="3300" spc="-30" dirty="0"/>
              <a:t>Write </a:t>
            </a:r>
            <a:r>
              <a:rPr sz="3300" spc="-15" dirty="0"/>
              <a:t>from</a:t>
            </a:r>
            <a:r>
              <a:rPr sz="3300" spc="-20" dirty="0"/>
              <a:t> </a:t>
            </a:r>
            <a:r>
              <a:rPr sz="3300" spc="-15" dirty="0"/>
              <a:t>Cursor</a:t>
            </a:r>
            <a:r>
              <a:rPr sz="3300" dirty="0"/>
              <a:t> =</a:t>
            </a:r>
            <a:r>
              <a:rPr sz="3300" spc="-20" dirty="0"/>
              <a:t> </a:t>
            </a:r>
            <a:r>
              <a:rPr lang="en-US" sz="3300" spc="-20" dirty="0"/>
              <a:t>30</a:t>
            </a:r>
            <a:r>
              <a:rPr sz="3300" dirty="0"/>
              <a:t>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13595" y="4647057"/>
            <a:ext cx="632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bioBuf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268" y="3200400"/>
            <a:ext cx="902207" cy="3703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907268" y="3200400"/>
            <a:ext cx="902335" cy="37084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0955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07268" y="4632959"/>
            <a:ext cx="902207" cy="3703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907268" y="4632959"/>
            <a:ext cx="902335" cy="37084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85750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latin typeface="Calibri"/>
                <a:cs typeface="Calibri"/>
              </a:rPr>
              <a:t>BFS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90816" y="321563"/>
            <a:ext cx="2939796" cy="37033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290816" y="321563"/>
            <a:ext cx="2940050" cy="37084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9"/>
              </a:spcBef>
            </a:pPr>
            <a:r>
              <a:rPr sz="1800" b="1" spc="-10" dirty="0">
                <a:latin typeface="Consolas"/>
                <a:cs typeface="Consolas"/>
              </a:rPr>
              <a:t>write(fd,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buf</a:t>
            </a:r>
            <a:r>
              <a:rPr sz="1800" b="1" spc="-10" dirty="0">
                <a:latin typeface="Consolas"/>
                <a:cs typeface="Consolas"/>
              </a:rPr>
              <a:t>,</a:t>
            </a:r>
            <a:r>
              <a:rPr sz="1800" b="1" spc="-35" dirty="0">
                <a:latin typeface="Consolas"/>
                <a:cs typeface="Consolas"/>
              </a:rPr>
              <a:t> </a:t>
            </a:r>
            <a:r>
              <a:rPr sz="1800" b="1" spc="-5" dirty="0">
                <a:latin typeface="Consolas"/>
                <a:cs typeface="Consolas"/>
              </a:rPr>
              <a:t>1500</a:t>
            </a:r>
            <a:r>
              <a:rPr sz="1800" b="1" spc="-5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901810"/>
              </p:ext>
            </p:extLst>
          </p:nvPr>
        </p:nvGraphicFramePr>
        <p:xfrm>
          <a:off x="435863" y="4696967"/>
          <a:ext cx="7830816" cy="2545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8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7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7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5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FBN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FBN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FBN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FBN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marL="0" marR="0" marT="2730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6" name="object 16"/>
          <p:cNvGrpSpPr/>
          <p:nvPr/>
        </p:nvGrpSpPr>
        <p:grpSpPr>
          <a:xfrm>
            <a:off x="1932051" y="2938994"/>
            <a:ext cx="5320665" cy="381000"/>
            <a:chOff x="1976627" y="3194304"/>
            <a:chExt cx="5320665" cy="38100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2723" y="3200400"/>
              <a:ext cx="5308091" cy="36880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982723" y="3200400"/>
              <a:ext cx="5308600" cy="368935"/>
            </a:xfrm>
            <a:custGeom>
              <a:avLst/>
              <a:gdLst/>
              <a:ahLst/>
              <a:cxnLst/>
              <a:rect l="l" t="t" r="r" b="b"/>
              <a:pathLst>
                <a:path w="5308600" h="368935">
                  <a:moveTo>
                    <a:pt x="0" y="368808"/>
                  </a:moveTo>
                  <a:lnTo>
                    <a:pt x="5308091" y="368808"/>
                  </a:lnTo>
                  <a:lnTo>
                    <a:pt x="5308091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213595" y="3219450"/>
            <a:ext cx="336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buf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55292" y="3665220"/>
            <a:ext cx="76200" cy="943610"/>
          </a:xfrm>
          <a:custGeom>
            <a:avLst/>
            <a:gdLst/>
            <a:ahLst/>
            <a:cxnLst/>
            <a:rect l="l" t="t" r="r" b="b"/>
            <a:pathLst>
              <a:path w="76200" h="943610">
                <a:moveTo>
                  <a:pt x="31750" y="867028"/>
                </a:moveTo>
                <a:lnTo>
                  <a:pt x="0" y="867028"/>
                </a:lnTo>
                <a:lnTo>
                  <a:pt x="38100" y="943228"/>
                </a:lnTo>
                <a:lnTo>
                  <a:pt x="69850" y="879728"/>
                </a:lnTo>
                <a:lnTo>
                  <a:pt x="31750" y="879728"/>
                </a:lnTo>
                <a:lnTo>
                  <a:pt x="31750" y="867028"/>
                </a:lnTo>
                <a:close/>
              </a:path>
              <a:path w="76200" h="943610">
                <a:moveTo>
                  <a:pt x="44450" y="0"/>
                </a:moveTo>
                <a:lnTo>
                  <a:pt x="31750" y="0"/>
                </a:lnTo>
                <a:lnTo>
                  <a:pt x="31750" y="879728"/>
                </a:lnTo>
                <a:lnTo>
                  <a:pt x="44450" y="879728"/>
                </a:lnTo>
                <a:lnTo>
                  <a:pt x="44450" y="0"/>
                </a:lnTo>
                <a:close/>
              </a:path>
              <a:path w="76200" h="943610">
                <a:moveTo>
                  <a:pt x="76200" y="867028"/>
                </a:moveTo>
                <a:lnTo>
                  <a:pt x="44450" y="867028"/>
                </a:lnTo>
                <a:lnTo>
                  <a:pt x="44450" y="879728"/>
                </a:lnTo>
                <a:lnTo>
                  <a:pt x="69850" y="879728"/>
                </a:lnTo>
                <a:lnTo>
                  <a:pt x="76200" y="86702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52716" y="3665220"/>
            <a:ext cx="76200" cy="963930"/>
          </a:xfrm>
          <a:custGeom>
            <a:avLst/>
            <a:gdLst/>
            <a:ahLst/>
            <a:cxnLst/>
            <a:rect l="l" t="t" r="r" b="b"/>
            <a:pathLst>
              <a:path w="76200" h="963929">
                <a:moveTo>
                  <a:pt x="31750" y="887475"/>
                </a:moveTo>
                <a:lnTo>
                  <a:pt x="0" y="887475"/>
                </a:lnTo>
                <a:lnTo>
                  <a:pt x="38100" y="963675"/>
                </a:lnTo>
                <a:lnTo>
                  <a:pt x="69850" y="900175"/>
                </a:lnTo>
                <a:lnTo>
                  <a:pt x="31750" y="900175"/>
                </a:lnTo>
                <a:lnTo>
                  <a:pt x="31750" y="887475"/>
                </a:lnTo>
                <a:close/>
              </a:path>
              <a:path w="76200" h="963929">
                <a:moveTo>
                  <a:pt x="44450" y="0"/>
                </a:moveTo>
                <a:lnTo>
                  <a:pt x="31750" y="0"/>
                </a:lnTo>
                <a:lnTo>
                  <a:pt x="31750" y="900175"/>
                </a:lnTo>
                <a:lnTo>
                  <a:pt x="44450" y="900175"/>
                </a:lnTo>
                <a:lnTo>
                  <a:pt x="44450" y="0"/>
                </a:lnTo>
                <a:close/>
              </a:path>
              <a:path w="76200" h="963929">
                <a:moveTo>
                  <a:pt x="76200" y="887475"/>
                </a:moveTo>
                <a:lnTo>
                  <a:pt x="44450" y="887475"/>
                </a:lnTo>
                <a:lnTo>
                  <a:pt x="44450" y="900175"/>
                </a:lnTo>
                <a:lnTo>
                  <a:pt x="69850" y="900175"/>
                </a:lnTo>
                <a:lnTo>
                  <a:pt x="76200" y="8874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50897" y="3665092"/>
            <a:ext cx="76200" cy="943610"/>
          </a:xfrm>
          <a:custGeom>
            <a:avLst/>
            <a:gdLst/>
            <a:ahLst/>
            <a:cxnLst/>
            <a:rect l="l" t="t" r="r" b="b"/>
            <a:pathLst>
              <a:path w="76200" h="943610">
                <a:moveTo>
                  <a:pt x="0" y="866647"/>
                </a:moveTo>
                <a:lnTo>
                  <a:pt x="37210" y="943355"/>
                </a:lnTo>
                <a:lnTo>
                  <a:pt x="69865" y="879855"/>
                </a:lnTo>
                <a:lnTo>
                  <a:pt x="44322" y="879855"/>
                </a:lnTo>
                <a:lnTo>
                  <a:pt x="31622" y="879728"/>
                </a:lnTo>
                <a:lnTo>
                  <a:pt x="31771" y="867018"/>
                </a:lnTo>
                <a:lnTo>
                  <a:pt x="0" y="866647"/>
                </a:lnTo>
                <a:close/>
              </a:path>
              <a:path w="76200" h="943610">
                <a:moveTo>
                  <a:pt x="31771" y="867018"/>
                </a:moveTo>
                <a:lnTo>
                  <a:pt x="31622" y="879728"/>
                </a:lnTo>
                <a:lnTo>
                  <a:pt x="44322" y="879855"/>
                </a:lnTo>
                <a:lnTo>
                  <a:pt x="44471" y="867166"/>
                </a:lnTo>
                <a:lnTo>
                  <a:pt x="31771" y="867018"/>
                </a:lnTo>
                <a:close/>
              </a:path>
              <a:path w="76200" h="943610">
                <a:moveTo>
                  <a:pt x="44471" y="867166"/>
                </a:moveTo>
                <a:lnTo>
                  <a:pt x="44322" y="879855"/>
                </a:lnTo>
                <a:lnTo>
                  <a:pt x="69865" y="879855"/>
                </a:lnTo>
                <a:lnTo>
                  <a:pt x="76200" y="867536"/>
                </a:lnTo>
                <a:lnTo>
                  <a:pt x="44471" y="867166"/>
                </a:lnTo>
                <a:close/>
              </a:path>
              <a:path w="76200" h="943610">
                <a:moveTo>
                  <a:pt x="41909" y="0"/>
                </a:moveTo>
                <a:lnTo>
                  <a:pt x="31771" y="867018"/>
                </a:lnTo>
                <a:lnTo>
                  <a:pt x="44471" y="867166"/>
                </a:lnTo>
                <a:lnTo>
                  <a:pt x="54609" y="253"/>
                </a:lnTo>
                <a:lnTo>
                  <a:pt x="4190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77355" y="3665220"/>
            <a:ext cx="76200" cy="943610"/>
          </a:xfrm>
          <a:custGeom>
            <a:avLst/>
            <a:gdLst/>
            <a:ahLst/>
            <a:cxnLst/>
            <a:rect l="l" t="t" r="r" b="b"/>
            <a:pathLst>
              <a:path w="76200" h="943610">
                <a:moveTo>
                  <a:pt x="31750" y="867028"/>
                </a:moveTo>
                <a:lnTo>
                  <a:pt x="0" y="867028"/>
                </a:lnTo>
                <a:lnTo>
                  <a:pt x="38100" y="943228"/>
                </a:lnTo>
                <a:lnTo>
                  <a:pt x="69850" y="879728"/>
                </a:lnTo>
                <a:lnTo>
                  <a:pt x="31750" y="879728"/>
                </a:lnTo>
                <a:lnTo>
                  <a:pt x="31750" y="867028"/>
                </a:lnTo>
                <a:close/>
              </a:path>
              <a:path w="76200" h="943610">
                <a:moveTo>
                  <a:pt x="44450" y="0"/>
                </a:moveTo>
                <a:lnTo>
                  <a:pt x="31750" y="0"/>
                </a:lnTo>
                <a:lnTo>
                  <a:pt x="31750" y="879728"/>
                </a:lnTo>
                <a:lnTo>
                  <a:pt x="44450" y="879728"/>
                </a:lnTo>
                <a:lnTo>
                  <a:pt x="44450" y="0"/>
                </a:lnTo>
                <a:close/>
              </a:path>
              <a:path w="76200" h="943610">
                <a:moveTo>
                  <a:pt x="76200" y="867028"/>
                </a:moveTo>
                <a:lnTo>
                  <a:pt x="44450" y="867028"/>
                </a:lnTo>
                <a:lnTo>
                  <a:pt x="44450" y="879728"/>
                </a:lnTo>
                <a:lnTo>
                  <a:pt x="69850" y="879728"/>
                </a:lnTo>
                <a:lnTo>
                  <a:pt x="76200" y="86702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425919"/>
              </p:ext>
            </p:extLst>
          </p:nvPr>
        </p:nvGraphicFramePr>
        <p:xfrm>
          <a:off x="435863" y="5756147"/>
          <a:ext cx="7830816" cy="275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8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7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7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DBN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853</a:t>
                      </a:r>
                    </a:p>
                  </a:txBody>
                  <a:tcPr marL="0" marR="0" marT="3810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DBN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854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DBN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855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DBN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856</a:t>
                      </a:r>
                    </a:p>
                  </a:txBody>
                  <a:tcPr marL="0" marR="0" marT="3810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object 30"/>
          <p:cNvSpPr/>
          <p:nvPr/>
        </p:nvSpPr>
        <p:spPr>
          <a:xfrm>
            <a:off x="414235" y="5094732"/>
            <a:ext cx="76200" cy="575945"/>
          </a:xfrm>
          <a:custGeom>
            <a:avLst/>
            <a:gdLst/>
            <a:ahLst/>
            <a:cxnLst/>
            <a:rect l="l" t="t" r="r" b="b"/>
            <a:pathLst>
              <a:path w="76200" h="575945">
                <a:moveTo>
                  <a:pt x="31743" y="76136"/>
                </a:moveTo>
                <a:lnTo>
                  <a:pt x="27470" y="575500"/>
                </a:lnTo>
                <a:lnTo>
                  <a:pt x="40170" y="575614"/>
                </a:lnTo>
                <a:lnTo>
                  <a:pt x="44442" y="76263"/>
                </a:lnTo>
                <a:lnTo>
                  <a:pt x="31743" y="76136"/>
                </a:lnTo>
                <a:close/>
              </a:path>
              <a:path w="76200" h="575945">
                <a:moveTo>
                  <a:pt x="69792" y="63500"/>
                </a:moveTo>
                <a:lnTo>
                  <a:pt x="44551" y="63500"/>
                </a:lnTo>
                <a:lnTo>
                  <a:pt x="44442" y="76263"/>
                </a:lnTo>
                <a:lnTo>
                  <a:pt x="76187" y="76581"/>
                </a:lnTo>
                <a:lnTo>
                  <a:pt x="69792" y="63500"/>
                </a:lnTo>
                <a:close/>
              </a:path>
              <a:path w="76200" h="575945">
                <a:moveTo>
                  <a:pt x="44551" y="63500"/>
                </a:moveTo>
                <a:lnTo>
                  <a:pt x="31851" y="63500"/>
                </a:lnTo>
                <a:lnTo>
                  <a:pt x="31743" y="76136"/>
                </a:lnTo>
                <a:lnTo>
                  <a:pt x="44442" y="76263"/>
                </a:lnTo>
                <a:lnTo>
                  <a:pt x="44551" y="63500"/>
                </a:lnTo>
                <a:close/>
              </a:path>
              <a:path w="76200" h="575945">
                <a:moveTo>
                  <a:pt x="38747" y="0"/>
                </a:moveTo>
                <a:lnTo>
                  <a:pt x="0" y="75819"/>
                </a:lnTo>
                <a:lnTo>
                  <a:pt x="31743" y="76136"/>
                </a:lnTo>
                <a:lnTo>
                  <a:pt x="31851" y="63500"/>
                </a:lnTo>
                <a:lnTo>
                  <a:pt x="69792" y="63500"/>
                </a:lnTo>
                <a:lnTo>
                  <a:pt x="3874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68042" y="5071871"/>
            <a:ext cx="76200" cy="575945"/>
          </a:xfrm>
          <a:custGeom>
            <a:avLst/>
            <a:gdLst/>
            <a:ahLst/>
            <a:cxnLst/>
            <a:rect l="l" t="t" r="r" b="b"/>
            <a:pathLst>
              <a:path w="76200" h="575945">
                <a:moveTo>
                  <a:pt x="31767" y="76136"/>
                </a:moveTo>
                <a:lnTo>
                  <a:pt x="27431" y="575500"/>
                </a:lnTo>
                <a:lnTo>
                  <a:pt x="40131" y="575614"/>
                </a:lnTo>
                <a:lnTo>
                  <a:pt x="44466" y="76263"/>
                </a:lnTo>
                <a:lnTo>
                  <a:pt x="31767" y="76136"/>
                </a:lnTo>
                <a:close/>
              </a:path>
              <a:path w="76200" h="575945">
                <a:moveTo>
                  <a:pt x="69800" y="63500"/>
                </a:moveTo>
                <a:lnTo>
                  <a:pt x="44576" y="63500"/>
                </a:lnTo>
                <a:lnTo>
                  <a:pt x="44466" y="76263"/>
                </a:lnTo>
                <a:lnTo>
                  <a:pt x="76200" y="76580"/>
                </a:lnTo>
                <a:lnTo>
                  <a:pt x="69800" y="63500"/>
                </a:lnTo>
                <a:close/>
              </a:path>
              <a:path w="76200" h="575945">
                <a:moveTo>
                  <a:pt x="44576" y="63500"/>
                </a:moveTo>
                <a:lnTo>
                  <a:pt x="31876" y="63500"/>
                </a:lnTo>
                <a:lnTo>
                  <a:pt x="31767" y="76136"/>
                </a:lnTo>
                <a:lnTo>
                  <a:pt x="44466" y="76263"/>
                </a:lnTo>
                <a:lnTo>
                  <a:pt x="44576" y="63500"/>
                </a:lnTo>
                <a:close/>
              </a:path>
              <a:path w="76200" h="575945">
                <a:moveTo>
                  <a:pt x="38734" y="0"/>
                </a:moveTo>
                <a:lnTo>
                  <a:pt x="0" y="75818"/>
                </a:lnTo>
                <a:lnTo>
                  <a:pt x="31767" y="76136"/>
                </a:lnTo>
                <a:lnTo>
                  <a:pt x="31876" y="63500"/>
                </a:lnTo>
                <a:lnTo>
                  <a:pt x="69800" y="63500"/>
                </a:lnTo>
                <a:lnTo>
                  <a:pt x="387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71005" y="5087111"/>
            <a:ext cx="76200" cy="575945"/>
          </a:xfrm>
          <a:custGeom>
            <a:avLst/>
            <a:gdLst/>
            <a:ahLst/>
            <a:cxnLst/>
            <a:rect l="l" t="t" r="r" b="b"/>
            <a:pathLst>
              <a:path w="76200" h="575945">
                <a:moveTo>
                  <a:pt x="31767" y="76136"/>
                </a:moveTo>
                <a:lnTo>
                  <a:pt x="27432" y="575500"/>
                </a:lnTo>
                <a:lnTo>
                  <a:pt x="40132" y="575614"/>
                </a:lnTo>
                <a:lnTo>
                  <a:pt x="44466" y="76263"/>
                </a:lnTo>
                <a:lnTo>
                  <a:pt x="31767" y="76136"/>
                </a:lnTo>
                <a:close/>
              </a:path>
              <a:path w="76200" h="575945">
                <a:moveTo>
                  <a:pt x="69800" y="63500"/>
                </a:moveTo>
                <a:lnTo>
                  <a:pt x="44577" y="63500"/>
                </a:lnTo>
                <a:lnTo>
                  <a:pt x="44466" y="76263"/>
                </a:lnTo>
                <a:lnTo>
                  <a:pt x="76200" y="76581"/>
                </a:lnTo>
                <a:lnTo>
                  <a:pt x="69800" y="63500"/>
                </a:lnTo>
                <a:close/>
              </a:path>
              <a:path w="76200" h="575945">
                <a:moveTo>
                  <a:pt x="44577" y="63500"/>
                </a:moveTo>
                <a:lnTo>
                  <a:pt x="31877" y="63500"/>
                </a:lnTo>
                <a:lnTo>
                  <a:pt x="31767" y="76136"/>
                </a:lnTo>
                <a:lnTo>
                  <a:pt x="44466" y="76263"/>
                </a:lnTo>
                <a:lnTo>
                  <a:pt x="44577" y="63500"/>
                </a:lnTo>
                <a:close/>
              </a:path>
              <a:path w="76200" h="575945">
                <a:moveTo>
                  <a:pt x="38735" y="0"/>
                </a:moveTo>
                <a:lnTo>
                  <a:pt x="0" y="75818"/>
                </a:lnTo>
                <a:lnTo>
                  <a:pt x="31767" y="76136"/>
                </a:lnTo>
                <a:lnTo>
                  <a:pt x="31877" y="63500"/>
                </a:lnTo>
                <a:lnTo>
                  <a:pt x="69800" y="63500"/>
                </a:lnTo>
                <a:lnTo>
                  <a:pt x="3873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06485" y="5117591"/>
            <a:ext cx="76200" cy="575945"/>
          </a:xfrm>
          <a:custGeom>
            <a:avLst/>
            <a:gdLst/>
            <a:ahLst/>
            <a:cxnLst/>
            <a:rect l="l" t="t" r="r" b="b"/>
            <a:pathLst>
              <a:path w="76200" h="575945">
                <a:moveTo>
                  <a:pt x="31767" y="76136"/>
                </a:moveTo>
                <a:lnTo>
                  <a:pt x="27432" y="575500"/>
                </a:lnTo>
                <a:lnTo>
                  <a:pt x="40132" y="575614"/>
                </a:lnTo>
                <a:lnTo>
                  <a:pt x="44342" y="76262"/>
                </a:lnTo>
                <a:lnTo>
                  <a:pt x="31767" y="76136"/>
                </a:lnTo>
                <a:close/>
              </a:path>
              <a:path w="76200" h="575945">
                <a:moveTo>
                  <a:pt x="69800" y="63499"/>
                </a:moveTo>
                <a:lnTo>
                  <a:pt x="44450" y="63499"/>
                </a:lnTo>
                <a:lnTo>
                  <a:pt x="44342" y="76262"/>
                </a:lnTo>
                <a:lnTo>
                  <a:pt x="76200" y="76580"/>
                </a:lnTo>
                <a:lnTo>
                  <a:pt x="69800" y="63499"/>
                </a:lnTo>
                <a:close/>
              </a:path>
              <a:path w="76200" h="575945">
                <a:moveTo>
                  <a:pt x="44450" y="63499"/>
                </a:moveTo>
                <a:lnTo>
                  <a:pt x="31877" y="63499"/>
                </a:lnTo>
                <a:lnTo>
                  <a:pt x="31767" y="76136"/>
                </a:lnTo>
                <a:lnTo>
                  <a:pt x="44342" y="76262"/>
                </a:lnTo>
                <a:lnTo>
                  <a:pt x="44450" y="63499"/>
                </a:lnTo>
                <a:close/>
              </a:path>
              <a:path w="76200" h="575945">
                <a:moveTo>
                  <a:pt x="38735" y="0"/>
                </a:moveTo>
                <a:lnTo>
                  <a:pt x="0" y="75818"/>
                </a:lnTo>
                <a:lnTo>
                  <a:pt x="31767" y="76136"/>
                </a:lnTo>
                <a:lnTo>
                  <a:pt x="31877" y="63499"/>
                </a:lnTo>
                <a:lnTo>
                  <a:pt x="69800" y="63499"/>
                </a:lnTo>
                <a:lnTo>
                  <a:pt x="3873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07268" y="5715000"/>
            <a:ext cx="902207" cy="37033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0907268" y="5715000"/>
            <a:ext cx="902335" cy="37084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254"/>
              </a:spcBef>
            </a:pPr>
            <a:r>
              <a:rPr sz="1800" spc="-5" dirty="0">
                <a:latin typeface="Calibri"/>
                <a:cs typeface="Calibri"/>
              </a:rPr>
              <a:t>DISK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18716" y="1554480"/>
            <a:ext cx="5436108" cy="1200912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918716" y="1554480"/>
            <a:ext cx="5436235" cy="120142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5"/>
              </a:spcBef>
            </a:pPr>
            <a:r>
              <a:rPr sz="1800" spc="-15" dirty="0">
                <a:latin typeface="Calibri"/>
                <a:cs typeface="Calibri"/>
              </a:rPr>
              <a:t>Read</a:t>
            </a:r>
            <a:r>
              <a:rPr sz="1800" dirty="0">
                <a:latin typeface="Calibri"/>
                <a:cs typeface="Calibri"/>
              </a:rPr>
              <a:t> FBN-0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FBN-3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into </a:t>
            </a:r>
            <a:r>
              <a:rPr sz="1800" spc="-5" dirty="0">
                <a:latin typeface="Calibri"/>
                <a:cs typeface="Calibri"/>
              </a:rPr>
              <a:t>bioBuf</a:t>
            </a:r>
            <a:endParaRPr sz="18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No </a:t>
            </a:r>
            <a:r>
              <a:rPr sz="1800" spc="-5" dirty="0">
                <a:latin typeface="Calibri"/>
                <a:cs typeface="Calibri"/>
              </a:rPr>
              <a:t>need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read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FBN-1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dirty="0">
                <a:latin typeface="Calibri"/>
                <a:cs typeface="Calibri"/>
              </a:rPr>
              <a:t> FBN-2</a:t>
            </a:r>
            <a:r>
              <a:rPr sz="1800" spc="-10" dirty="0">
                <a:latin typeface="Calibri"/>
                <a:cs typeface="Calibri"/>
              </a:rPr>
              <a:t> (will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over-written)</a:t>
            </a:r>
            <a:endParaRPr sz="18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Copy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onto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bioBuf</a:t>
            </a:r>
            <a:endParaRPr sz="18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Write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bioBuf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back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FBN-0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thru FBN-3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08035" y="1751076"/>
            <a:ext cx="3814572" cy="646176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7908035" y="1751076"/>
            <a:ext cx="3815079" cy="64643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1440" marR="169545">
              <a:lnSpc>
                <a:spcPct val="100000"/>
              </a:lnSpc>
              <a:spcBef>
                <a:spcPts val="235"/>
              </a:spcBef>
            </a:pPr>
            <a:r>
              <a:rPr sz="1800" spc="-10" dirty="0">
                <a:latin typeface="Calibri"/>
                <a:cs typeface="Calibri"/>
              </a:rPr>
              <a:t>For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simplicity,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diagram </a:t>
            </a:r>
            <a:r>
              <a:rPr sz="1800" dirty="0">
                <a:latin typeface="Calibri"/>
                <a:cs typeface="Calibri"/>
              </a:rPr>
              <a:t>assumes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FBN-0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thru FBN-3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 </a:t>
            </a:r>
            <a:r>
              <a:rPr sz="1800" spc="-5" dirty="0">
                <a:latin typeface="Calibri"/>
                <a:cs typeface="Calibri"/>
              </a:rPr>
              <a:t>contiguous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on-disk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2917" y="171450"/>
            <a:ext cx="6314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Spanning</a:t>
            </a:r>
            <a:r>
              <a:rPr spc="-40" dirty="0"/>
              <a:t> </a:t>
            </a:r>
            <a:r>
              <a:rPr spc="-30" dirty="0"/>
              <a:t>Write </a:t>
            </a:r>
            <a:r>
              <a:rPr spc="-20" dirty="0"/>
              <a:t>from</a:t>
            </a:r>
            <a:r>
              <a:rPr spc="-30" dirty="0"/>
              <a:t> </a:t>
            </a:r>
            <a:r>
              <a:rPr spc="-15" dirty="0"/>
              <a:t>Cursor </a:t>
            </a:r>
            <a:r>
              <a:rPr dirty="0"/>
              <a:t>=</a:t>
            </a:r>
            <a:r>
              <a:rPr spc="-20" dirty="0"/>
              <a:t> </a:t>
            </a:r>
            <a:r>
              <a:rPr dirty="0"/>
              <a:t>300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" y="3185160"/>
            <a:ext cx="5324856" cy="3383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1480" y="3185160"/>
            <a:ext cx="5325110" cy="338455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434340" indent="-343535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sz="1600" spc="-5" dirty="0">
                <a:latin typeface="Calibri"/>
                <a:cs typeface="Calibri"/>
              </a:rPr>
              <a:t>Find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current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cursor</a:t>
            </a:r>
            <a:r>
              <a:rPr sz="1600" spc="-5" dirty="0">
                <a:latin typeface="Calibri"/>
                <a:cs typeface="Calibri"/>
              </a:rPr>
              <a:t> position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(300)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" y="3587496"/>
            <a:ext cx="5324856" cy="33832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11480" y="3587496"/>
            <a:ext cx="5325110" cy="338455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434340" indent="-34353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sz="1600" spc="-5" dirty="0">
                <a:latin typeface="Calibri"/>
                <a:cs typeface="Calibri"/>
              </a:rPr>
              <a:t>Calculate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which </a:t>
            </a:r>
            <a:r>
              <a:rPr sz="1600" spc="-10" dirty="0">
                <a:latin typeface="Calibri"/>
                <a:cs typeface="Calibri"/>
              </a:rPr>
              <a:t>FBN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holds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that</a:t>
            </a:r>
            <a:r>
              <a:rPr sz="1600" spc="-15" dirty="0">
                <a:latin typeface="Calibri"/>
                <a:cs typeface="Calibri"/>
              </a:rPr>
              <a:t> offset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(FBN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0)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480" y="3989832"/>
            <a:ext cx="5324856" cy="33832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11480" y="3989832"/>
            <a:ext cx="5325110" cy="338455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434340" indent="-34353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sz="1600" spc="-5" dirty="0">
                <a:latin typeface="Calibri"/>
                <a:cs typeface="Calibri"/>
              </a:rPr>
              <a:t>Consult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inode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find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which </a:t>
            </a:r>
            <a:r>
              <a:rPr sz="1600" spc="-10" dirty="0">
                <a:latin typeface="Calibri"/>
                <a:cs typeface="Calibri"/>
              </a:rPr>
              <a:t>DBN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hold </a:t>
            </a:r>
            <a:r>
              <a:rPr sz="1600" spc="-10" dirty="0">
                <a:latin typeface="Calibri"/>
                <a:cs typeface="Calibri"/>
              </a:rPr>
              <a:t>FBN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0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(DBN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853)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46291" y="3185160"/>
            <a:ext cx="5323332" cy="33832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146291" y="3185160"/>
            <a:ext cx="5323840" cy="338455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434975" indent="-3429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sz="1600" spc="-10" dirty="0">
                <a:latin typeface="Calibri"/>
                <a:cs typeface="Calibri"/>
              </a:rPr>
              <a:t>Allocate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30" dirty="0">
                <a:latin typeface="Calibri"/>
                <a:cs typeface="Calibri"/>
              </a:rPr>
              <a:t>buffer,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bioBuf</a:t>
            </a:r>
            <a:r>
              <a:rPr sz="1600" spc="-20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4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*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512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bytes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long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46291" y="3581400"/>
            <a:ext cx="5323332" cy="33832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146291" y="3581400"/>
            <a:ext cx="5323840" cy="338455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434975" indent="-3429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sz="1600" spc="-10" dirty="0">
                <a:latin typeface="Calibri"/>
                <a:cs typeface="Calibri"/>
              </a:rPr>
              <a:t>Read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DBN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853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into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bioBuf</a:t>
            </a:r>
            <a:r>
              <a:rPr sz="16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(offset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0)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46291" y="4604003"/>
            <a:ext cx="5323332" cy="33985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146291" y="4604003"/>
            <a:ext cx="5323840" cy="34036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434975" indent="-3429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sz="1600" spc="-25" dirty="0">
                <a:latin typeface="Calibri"/>
                <a:cs typeface="Calibri"/>
              </a:rPr>
              <a:t>Transfer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1500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bytes </a:t>
            </a:r>
            <a:r>
              <a:rPr sz="1600" spc="-15" dirty="0">
                <a:latin typeface="Calibri"/>
                <a:cs typeface="Calibri"/>
              </a:rPr>
              <a:t>from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buf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into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ioBuf 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(offset</a:t>
            </a:r>
            <a:r>
              <a:rPr sz="1600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300)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46291" y="5608320"/>
            <a:ext cx="5323332" cy="33832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146291" y="5608320"/>
            <a:ext cx="5323840" cy="338455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434975" indent="-3429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sz="1600" spc="-10" dirty="0">
                <a:latin typeface="Calibri"/>
                <a:cs typeface="Calibri"/>
              </a:rPr>
              <a:t>Update </a:t>
            </a:r>
            <a:r>
              <a:rPr sz="1600" spc="-15" dirty="0">
                <a:latin typeface="Calibri"/>
                <a:cs typeface="Calibri"/>
              </a:rPr>
              <a:t>cursor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1800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31351" y="2465070"/>
            <a:ext cx="632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bioBuf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24388" y="1019555"/>
            <a:ext cx="902207" cy="36880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0724388" y="1019555"/>
            <a:ext cx="902335" cy="368935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209550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24388" y="2452116"/>
            <a:ext cx="902207" cy="36880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0724388" y="2452116"/>
            <a:ext cx="902335" cy="368935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285750">
              <a:lnSpc>
                <a:spcPct val="100000"/>
              </a:lnSpc>
              <a:spcBef>
                <a:spcPts val="244"/>
              </a:spcBef>
            </a:pPr>
            <a:r>
              <a:rPr sz="1800" spc="-10" dirty="0">
                <a:latin typeface="Calibri"/>
                <a:cs typeface="Calibri"/>
              </a:rPr>
              <a:t>BFS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66316" y="2152650"/>
            <a:ext cx="78105" cy="432434"/>
          </a:xfrm>
          <a:custGeom>
            <a:avLst/>
            <a:gdLst/>
            <a:ahLst/>
            <a:cxnLst/>
            <a:rect l="l" t="t" r="r" b="b"/>
            <a:pathLst>
              <a:path w="78105" h="432435">
                <a:moveTo>
                  <a:pt x="51815" y="64770"/>
                </a:moveTo>
                <a:lnTo>
                  <a:pt x="25907" y="64770"/>
                </a:lnTo>
                <a:lnTo>
                  <a:pt x="25907" y="432053"/>
                </a:lnTo>
                <a:lnTo>
                  <a:pt x="51815" y="432053"/>
                </a:lnTo>
                <a:lnTo>
                  <a:pt x="51815" y="64770"/>
                </a:lnTo>
                <a:close/>
              </a:path>
              <a:path w="78105" h="43243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6" y="64770"/>
                </a:lnTo>
                <a:lnTo>
                  <a:pt x="38861" y="0"/>
                </a:lnTo>
                <a:close/>
              </a:path>
              <a:path w="78105" h="432435">
                <a:moveTo>
                  <a:pt x="71246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225702" y="2642692"/>
            <a:ext cx="14535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Cursor</a:t>
            </a:r>
            <a:r>
              <a:rPr sz="1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Before</a:t>
            </a:r>
            <a:r>
              <a:rPr sz="14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300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266700" y="1819655"/>
          <a:ext cx="7830816" cy="2545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8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7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7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5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FBN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FBN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FBN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FBN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0" name="object 30"/>
          <p:cNvGrpSpPr/>
          <p:nvPr/>
        </p:nvGrpSpPr>
        <p:grpSpPr>
          <a:xfrm>
            <a:off x="1795272" y="1013460"/>
            <a:ext cx="5318760" cy="381000"/>
            <a:chOff x="1795272" y="1013460"/>
            <a:chExt cx="5318760" cy="381000"/>
          </a:xfrm>
        </p:grpSpPr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1368" y="1019556"/>
              <a:ext cx="5306567" cy="36880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801368" y="1019556"/>
              <a:ext cx="5306695" cy="368935"/>
            </a:xfrm>
            <a:custGeom>
              <a:avLst/>
              <a:gdLst/>
              <a:ahLst/>
              <a:cxnLst/>
              <a:rect l="l" t="t" r="r" b="b"/>
              <a:pathLst>
                <a:path w="5306695" h="368934">
                  <a:moveTo>
                    <a:pt x="0" y="368808"/>
                  </a:moveTo>
                  <a:lnTo>
                    <a:pt x="5306567" y="368808"/>
                  </a:lnTo>
                  <a:lnTo>
                    <a:pt x="5306567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031351" y="1037335"/>
            <a:ext cx="336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buf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72411" y="1482852"/>
            <a:ext cx="76200" cy="295275"/>
          </a:xfrm>
          <a:custGeom>
            <a:avLst/>
            <a:gdLst/>
            <a:ahLst/>
            <a:cxnLst/>
            <a:rect l="l" t="t" r="r" b="b"/>
            <a:pathLst>
              <a:path w="76200" h="295275">
                <a:moveTo>
                  <a:pt x="44450" y="63500"/>
                </a:moveTo>
                <a:lnTo>
                  <a:pt x="31750" y="63500"/>
                </a:lnTo>
                <a:lnTo>
                  <a:pt x="31750" y="294894"/>
                </a:lnTo>
                <a:lnTo>
                  <a:pt x="44450" y="294894"/>
                </a:lnTo>
                <a:lnTo>
                  <a:pt x="44450" y="63500"/>
                </a:lnTo>
                <a:close/>
              </a:path>
              <a:path w="76200" h="29527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527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57643" y="1470660"/>
            <a:ext cx="76200" cy="307340"/>
          </a:xfrm>
          <a:custGeom>
            <a:avLst/>
            <a:gdLst/>
            <a:ahLst/>
            <a:cxnLst/>
            <a:rect l="l" t="t" r="r" b="b"/>
            <a:pathLst>
              <a:path w="76200" h="307339">
                <a:moveTo>
                  <a:pt x="44450" y="63500"/>
                </a:moveTo>
                <a:lnTo>
                  <a:pt x="31750" y="63500"/>
                </a:lnTo>
                <a:lnTo>
                  <a:pt x="31750" y="307086"/>
                </a:lnTo>
                <a:lnTo>
                  <a:pt x="44450" y="307086"/>
                </a:lnTo>
                <a:lnTo>
                  <a:pt x="44450" y="63500"/>
                </a:lnTo>
                <a:close/>
              </a:path>
              <a:path w="76200" h="30733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0733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395084" y="2451354"/>
            <a:ext cx="1433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Cursor</a:t>
            </a:r>
            <a:r>
              <a:rPr sz="1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After</a:t>
            </a:r>
            <a:r>
              <a:rPr sz="14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1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1800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71359" y="2152650"/>
            <a:ext cx="78105" cy="300990"/>
          </a:xfrm>
          <a:custGeom>
            <a:avLst/>
            <a:gdLst/>
            <a:ahLst/>
            <a:cxnLst/>
            <a:rect l="l" t="t" r="r" b="b"/>
            <a:pathLst>
              <a:path w="78104" h="300989">
                <a:moveTo>
                  <a:pt x="51816" y="64770"/>
                </a:moveTo>
                <a:lnTo>
                  <a:pt x="25908" y="64770"/>
                </a:lnTo>
                <a:lnTo>
                  <a:pt x="25908" y="300609"/>
                </a:lnTo>
                <a:lnTo>
                  <a:pt x="51816" y="300609"/>
                </a:lnTo>
                <a:lnTo>
                  <a:pt x="51816" y="64770"/>
                </a:lnTo>
                <a:close/>
              </a:path>
              <a:path w="78104" h="30098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00989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1480" y="4585715"/>
            <a:ext cx="5324856" cy="338328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411480" y="4585715"/>
            <a:ext cx="5325110" cy="338455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434340" indent="-34353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sz="1600" spc="-5" dirty="0">
                <a:latin typeface="Calibri"/>
                <a:cs typeface="Calibri"/>
              </a:rPr>
              <a:t>Calculate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end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current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cursor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position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(300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+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1500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=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1800)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1480" y="4988052"/>
            <a:ext cx="5324856" cy="339852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411480" y="4988052"/>
            <a:ext cx="5325110" cy="34036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434340" indent="-34353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sz="1600" spc="-5" dirty="0">
                <a:latin typeface="Calibri"/>
                <a:cs typeface="Calibri"/>
              </a:rPr>
              <a:t>Calculate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which </a:t>
            </a:r>
            <a:r>
              <a:rPr sz="1600" spc="-10" dirty="0">
                <a:latin typeface="Calibri"/>
                <a:cs typeface="Calibri"/>
              </a:rPr>
              <a:t>FBN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holds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that</a:t>
            </a:r>
            <a:r>
              <a:rPr sz="1600" spc="-15" dirty="0">
                <a:latin typeface="Calibri"/>
                <a:cs typeface="Calibri"/>
              </a:rPr>
              <a:t> offset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(FBN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3)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2" name="object 4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" y="5391911"/>
            <a:ext cx="5324856" cy="338328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411480" y="5391911"/>
            <a:ext cx="5325110" cy="338455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434340" indent="-34353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sz="1600" spc="-5" dirty="0">
                <a:latin typeface="Calibri"/>
                <a:cs typeface="Calibri"/>
              </a:rPr>
              <a:t>Consult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inode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find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which </a:t>
            </a:r>
            <a:r>
              <a:rPr sz="1600" spc="-10" dirty="0">
                <a:latin typeface="Calibri"/>
                <a:cs typeface="Calibri"/>
              </a:rPr>
              <a:t>DBN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hold </a:t>
            </a:r>
            <a:r>
              <a:rPr sz="1600" spc="-10" dirty="0">
                <a:latin typeface="Calibri"/>
                <a:cs typeface="Calibri"/>
              </a:rPr>
              <a:t>FBN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3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(DBN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856)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46291" y="4000500"/>
            <a:ext cx="5323332" cy="338327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6146291" y="4000500"/>
            <a:ext cx="5323840" cy="338455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434975" indent="-3429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sz="1600" spc="-10" dirty="0">
                <a:latin typeface="Calibri"/>
                <a:cs typeface="Calibri"/>
              </a:rPr>
              <a:t>Read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DBN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856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into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bioBuf</a:t>
            </a:r>
            <a:r>
              <a:rPr sz="16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(offset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1536)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46291" y="5049011"/>
            <a:ext cx="5323332" cy="338328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6146291" y="5049011"/>
            <a:ext cx="5323840" cy="338455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434975" indent="-3429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sz="1600" spc="-20" dirty="0">
                <a:latin typeface="Calibri"/>
                <a:cs typeface="Calibri"/>
              </a:rPr>
              <a:t>Write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FBN-0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thru FBN-3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corresponding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DBNs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disk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1687" y="239648"/>
            <a:ext cx="58197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5" dirty="0"/>
              <a:t>Expanding</a:t>
            </a:r>
            <a:r>
              <a:rPr sz="3100" spc="-25" dirty="0"/>
              <a:t> </a:t>
            </a:r>
            <a:r>
              <a:rPr sz="3100" spc="-35" dirty="0"/>
              <a:t>Write</a:t>
            </a:r>
            <a:r>
              <a:rPr sz="3100" dirty="0"/>
              <a:t> </a:t>
            </a:r>
            <a:r>
              <a:rPr sz="3100" spc="-20" dirty="0"/>
              <a:t>from</a:t>
            </a:r>
            <a:r>
              <a:rPr sz="3100" spc="-5" dirty="0"/>
              <a:t> </a:t>
            </a:r>
            <a:r>
              <a:rPr sz="3100" spc="-15" dirty="0"/>
              <a:t>Cursor</a:t>
            </a:r>
            <a:r>
              <a:rPr sz="3100" spc="-20" dirty="0"/>
              <a:t> </a:t>
            </a:r>
            <a:r>
              <a:rPr sz="3100" spc="-5" dirty="0"/>
              <a:t>= 3372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8375395" y="4636770"/>
            <a:ext cx="632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bioBuf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268" y="3200400"/>
            <a:ext cx="902207" cy="3703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907268" y="3200400"/>
            <a:ext cx="902335" cy="37084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0955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07268" y="4632959"/>
            <a:ext cx="902207" cy="3703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907268" y="4632959"/>
            <a:ext cx="902335" cy="37084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85750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latin typeface="Calibri"/>
                <a:cs typeface="Calibri"/>
              </a:rPr>
              <a:t>BFS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90816" y="321563"/>
            <a:ext cx="2939796" cy="37033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290816" y="321563"/>
            <a:ext cx="2940050" cy="37084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9"/>
              </a:spcBef>
            </a:pPr>
            <a:r>
              <a:rPr sz="1800" b="1" spc="-10" dirty="0">
                <a:latin typeface="Consolas"/>
                <a:cs typeface="Consolas"/>
              </a:rPr>
              <a:t>write(fd, 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buf</a:t>
            </a:r>
            <a:r>
              <a:rPr sz="1800" b="1" spc="-10" dirty="0">
                <a:latin typeface="Consolas"/>
                <a:cs typeface="Consolas"/>
              </a:rPr>
              <a:t>,</a:t>
            </a:r>
            <a:r>
              <a:rPr sz="1800" b="1" spc="-35" dirty="0">
                <a:latin typeface="Consolas"/>
                <a:cs typeface="Consolas"/>
              </a:rPr>
              <a:t> </a:t>
            </a:r>
            <a:r>
              <a:rPr sz="1800" b="1" spc="-5" dirty="0">
                <a:latin typeface="Consolas"/>
                <a:cs typeface="Consolas"/>
              </a:rPr>
              <a:t>1500</a:t>
            </a:r>
            <a:r>
              <a:rPr sz="1800" b="1" spc="-5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713092"/>
              </p:ext>
            </p:extLst>
          </p:nvPr>
        </p:nvGraphicFramePr>
        <p:xfrm>
          <a:off x="435863" y="4696967"/>
          <a:ext cx="7830816" cy="2545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8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7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7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5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FBN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FBN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FBN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FBN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200" spc="-45" dirty="0">
                          <a:latin typeface="Calibri"/>
                          <a:cs typeface="Calibri"/>
                        </a:rPr>
                        <a:t>10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82723" y="3200400"/>
            <a:ext cx="5308091" cy="368808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1955292" y="3665220"/>
            <a:ext cx="76200" cy="943610"/>
          </a:xfrm>
          <a:custGeom>
            <a:avLst/>
            <a:gdLst/>
            <a:ahLst/>
            <a:cxnLst/>
            <a:rect l="l" t="t" r="r" b="b"/>
            <a:pathLst>
              <a:path w="76200" h="943610">
                <a:moveTo>
                  <a:pt x="31750" y="867028"/>
                </a:moveTo>
                <a:lnTo>
                  <a:pt x="0" y="867028"/>
                </a:lnTo>
                <a:lnTo>
                  <a:pt x="38100" y="943228"/>
                </a:lnTo>
                <a:lnTo>
                  <a:pt x="69850" y="879728"/>
                </a:lnTo>
                <a:lnTo>
                  <a:pt x="31750" y="879728"/>
                </a:lnTo>
                <a:lnTo>
                  <a:pt x="31750" y="867028"/>
                </a:lnTo>
                <a:close/>
              </a:path>
              <a:path w="76200" h="943610">
                <a:moveTo>
                  <a:pt x="44450" y="0"/>
                </a:moveTo>
                <a:lnTo>
                  <a:pt x="31750" y="0"/>
                </a:lnTo>
                <a:lnTo>
                  <a:pt x="31750" y="879728"/>
                </a:lnTo>
                <a:lnTo>
                  <a:pt x="44450" y="879728"/>
                </a:lnTo>
                <a:lnTo>
                  <a:pt x="44450" y="0"/>
                </a:lnTo>
                <a:close/>
              </a:path>
              <a:path w="76200" h="943610">
                <a:moveTo>
                  <a:pt x="76200" y="867028"/>
                </a:moveTo>
                <a:lnTo>
                  <a:pt x="44450" y="867028"/>
                </a:lnTo>
                <a:lnTo>
                  <a:pt x="44450" y="879728"/>
                </a:lnTo>
                <a:lnTo>
                  <a:pt x="69850" y="879728"/>
                </a:lnTo>
                <a:lnTo>
                  <a:pt x="76200" y="86702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52716" y="3665220"/>
            <a:ext cx="76200" cy="963930"/>
          </a:xfrm>
          <a:custGeom>
            <a:avLst/>
            <a:gdLst/>
            <a:ahLst/>
            <a:cxnLst/>
            <a:rect l="l" t="t" r="r" b="b"/>
            <a:pathLst>
              <a:path w="76200" h="963929">
                <a:moveTo>
                  <a:pt x="31750" y="887475"/>
                </a:moveTo>
                <a:lnTo>
                  <a:pt x="0" y="887475"/>
                </a:lnTo>
                <a:lnTo>
                  <a:pt x="38100" y="963675"/>
                </a:lnTo>
                <a:lnTo>
                  <a:pt x="69850" y="900175"/>
                </a:lnTo>
                <a:lnTo>
                  <a:pt x="31750" y="900175"/>
                </a:lnTo>
                <a:lnTo>
                  <a:pt x="31750" y="887475"/>
                </a:lnTo>
                <a:close/>
              </a:path>
              <a:path w="76200" h="963929">
                <a:moveTo>
                  <a:pt x="44450" y="0"/>
                </a:moveTo>
                <a:lnTo>
                  <a:pt x="31750" y="0"/>
                </a:lnTo>
                <a:lnTo>
                  <a:pt x="31750" y="900175"/>
                </a:lnTo>
                <a:lnTo>
                  <a:pt x="44450" y="900175"/>
                </a:lnTo>
                <a:lnTo>
                  <a:pt x="44450" y="0"/>
                </a:lnTo>
                <a:close/>
              </a:path>
              <a:path w="76200" h="963929">
                <a:moveTo>
                  <a:pt x="76200" y="887475"/>
                </a:moveTo>
                <a:lnTo>
                  <a:pt x="44450" y="887475"/>
                </a:lnTo>
                <a:lnTo>
                  <a:pt x="44450" y="900175"/>
                </a:lnTo>
                <a:lnTo>
                  <a:pt x="69850" y="900175"/>
                </a:lnTo>
                <a:lnTo>
                  <a:pt x="76200" y="8874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50897" y="3665092"/>
            <a:ext cx="76200" cy="943610"/>
          </a:xfrm>
          <a:custGeom>
            <a:avLst/>
            <a:gdLst/>
            <a:ahLst/>
            <a:cxnLst/>
            <a:rect l="l" t="t" r="r" b="b"/>
            <a:pathLst>
              <a:path w="76200" h="943610">
                <a:moveTo>
                  <a:pt x="0" y="866647"/>
                </a:moveTo>
                <a:lnTo>
                  <a:pt x="37210" y="943355"/>
                </a:lnTo>
                <a:lnTo>
                  <a:pt x="69865" y="879855"/>
                </a:lnTo>
                <a:lnTo>
                  <a:pt x="44322" y="879855"/>
                </a:lnTo>
                <a:lnTo>
                  <a:pt x="31622" y="879728"/>
                </a:lnTo>
                <a:lnTo>
                  <a:pt x="31771" y="867018"/>
                </a:lnTo>
                <a:lnTo>
                  <a:pt x="0" y="866647"/>
                </a:lnTo>
                <a:close/>
              </a:path>
              <a:path w="76200" h="943610">
                <a:moveTo>
                  <a:pt x="31771" y="867018"/>
                </a:moveTo>
                <a:lnTo>
                  <a:pt x="31622" y="879728"/>
                </a:lnTo>
                <a:lnTo>
                  <a:pt x="44322" y="879855"/>
                </a:lnTo>
                <a:lnTo>
                  <a:pt x="44471" y="867166"/>
                </a:lnTo>
                <a:lnTo>
                  <a:pt x="31771" y="867018"/>
                </a:lnTo>
                <a:close/>
              </a:path>
              <a:path w="76200" h="943610">
                <a:moveTo>
                  <a:pt x="44471" y="867166"/>
                </a:moveTo>
                <a:lnTo>
                  <a:pt x="44322" y="879855"/>
                </a:lnTo>
                <a:lnTo>
                  <a:pt x="69865" y="879855"/>
                </a:lnTo>
                <a:lnTo>
                  <a:pt x="76200" y="867536"/>
                </a:lnTo>
                <a:lnTo>
                  <a:pt x="44471" y="867166"/>
                </a:lnTo>
                <a:close/>
              </a:path>
              <a:path w="76200" h="943610">
                <a:moveTo>
                  <a:pt x="41909" y="0"/>
                </a:moveTo>
                <a:lnTo>
                  <a:pt x="31771" y="867018"/>
                </a:lnTo>
                <a:lnTo>
                  <a:pt x="44471" y="867166"/>
                </a:lnTo>
                <a:lnTo>
                  <a:pt x="54609" y="253"/>
                </a:lnTo>
                <a:lnTo>
                  <a:pt x="4190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77355" y="3665220"/>
            <a:ext cx="76200" cy="943610"/>
          </a:xfrm>
          <a:custGeom>
            <a:avLst/>
            <a:gdLst/>
            <a:ahLst/>
            <a:cxnLst/>
            <a:rect l="l" t="t" r="r" b="b"/>
            <a:pathLst>
              <a:path w="76200" h="943610">
                <a:moveTo>
                  <a:pt x="31750" y="867028"/>
                </a:moveTo>
                <a:lnTo>
                  <a:pt x="0" y="867028"/>
                </a:lnTo>
                <a:lnTo>
                  <a:pt x="38100" y="943228"/>
                </a:lnTo>
                <a:lnTo>
                  <a:pt x="69850" y="879728"/>
                </a:lnTo>
                <a:lnTo>
                  <a:pt x="31750" y="879728"/>
                </a:lnTo>
                <a:lnTo>
                  <a:pt x="31750" y="867028"/>
                </a:lnTo>
                <a:close/>
              </a:path>
              <a:path w="76200" h="943610">
                <a:moveTo>
                  <a:pt x="44450" y="0"/>
                </a:moveTo>
                <a:lnTo>
                  <a:pt x="31750" y="0"/>
                </a:lnTo>
                <a:lnTo>
                  <a:pt x="31750" y="879728"/>
                </a:lnTo>
                <a:lnTo>
                  <a:pt x="44450" y="879728"/>
                </a:lnTo>
                <a:lnTo>
                  <a:pt x="44450" y="0"/>
                </a:lnTo>
                <a:close/>
              </a:path>
              <a:path w="76200" h="943610">
                <a:moveTo>
                  <a:pt x="76200" y="867028"/>
                </a:moveTo>
                <a:lnTo>
                  <a:pt x="44450" y="867028"/>
                </a:lnTo>
                <a:lnTo>
                  <a:pt x="44450" y="879728"/>
                </a:lnTo>
                <a:lnTo>
                  <a:pt x="69850" y="879728"/>
                </a:lnTo>
                <a:lnTo>
                  <a:pt x="76200" y="86702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" name="object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020689"/>
              </p:ext>
            </p:extLst>
          </p:nvPr>
        </p:nvGraphicFramePr>
        <p:xfrm>
          <a:off x="435863" y="5756147"/>
          <a:ext cx="7830816" cy="275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8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7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7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8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DBN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860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DBN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861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DBN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862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DBN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???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object 26"/>
          <p:cNvSpPr/>
          <p:nvPr/>
        </p:nvSpPr>
        <p:spPr>
          <a:xfrm>
            <a:off x="414235" y="5094732"/>
            <a:ext cx="76200" cy="575945"/>
          </a:xfrm>
          <a:custGeom>
            <a:avLst/>
            <a:gdLst/>
            <a:ahLst/>
            <a:cxnLst/>
            <a:rect l="l" t="t" r="r" b="b"/>
            <a:pathLst>
              <a:path w="76200" h="575945">
                <a:moveTo>
                  <a:pt x="31743" y="76136"/>
                </a:moveTo>
                <a:lnTo>
                  <a:pt x="27470" y="575500"/>
                </a:lnTo>
                <a:lnTo>
                  <a:pt x="40170" y="575614"/>
                </a:lnTo>
                <a:lnTo>
                  <a:pt x="44442" y="76263"/>
                </a:lnTo>
                <a:lnTo>
                  <a:pt x="31743" y="76136"/>
                </a:lnTo>
                <a:close/>
              </a:path>
              <a:path w="76200" h="575945">
                <a:moveTo>
                  <a:pt x="69792" y="63500"/>
                </a:moveTo>
                <a:lnTo>
                  <a:pt x="44551" y="63500"/>
                </a:lnTo>
                <a:lnTo>
                  <a:pt x="44442" y="76263"/>
                </a:lnTo>
                <a:lnTo>
                  <a:pt x="76187" y="76581"/>
                </a:lnTo>
                <a:lnTo>
                  <a:pt x="69792" y="63500"/>
                </a:lnTo>
                <a:close/>
              </a:path>
              <a:path w="76200" h="575945">
                <a:moveTo>
                  <a:pt x="44551" y="63500"/>
                </a:moveTo>
                <a:lnTo>
                  <a:pt x="31851" y="63500"/>
                </a:lnTo>
                <a:lnTo>
                  <a:pt x="31743" y="76136"/>
                </a:lnTo>
                <a:lnTo>
                  <a:pt x="44442" y="76263"/>
                </a:lnTo>
                <a:lnTo>
                  <a:pt x="44551" y="63500"/>
                </a:lnTo>
                <a:close/>
              </a:path>
              <a:path w="76200" h="575945">
                <a:moveTo>
                  <a:pt x="38747" y="0"/>
                </a:moveTo>
                <a:lnTo>
                  <a:pt x="0" y="75819"/>
                </a:lnTo>
                <a:lnTo>
                  <a:pt x="31743" y="76136"/>
                </a:lnTo>
                <a:lnTo>
                  <a:pt x="31851" y="63500"/>
                </a:lnTo>
                <a:lnTo>
                  <a:pt x="69792" y="63500"/>
                </a:lnTo>
                <a:lnTo>
                  <a:pt x="3874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68042" y="5071871"/>
            <a:ext cx="76200" cy="575945"/>
          </a:xfrm>
          <a:custGeom>
            <a:avLst/>
            <a:gdLst/>
            <a:ahLst/>
            <a:cxnLst/>
            <a:rect l="l" t="t" r="r" b="b"/>
            <a:pathLst>
              <a:path w="76200" h="575945">
                <a:moveTo>
                  <a:pt x="31767" y="76136"/>
                </a:moveTo>
                <a:lnTo>
                  <a:pt x="27431" y="575500"/>
                </a:lnTo>
                <a:lnTo>
                  <a:pt x="40131" y="575614"/>
                </a:lnTo>
                <a:lnTo>
                  <a:pt x="44466" y="76263"/>
                </a:lnTo>
                <a:lnTo>
                  <a:pt x="31767" y="76136"/>
                </a:lnTo>
                <a:close/>
              </a:path>
              <a:path w="76200" h="575945">
                <a:moveTo>
                  <a:pt x="69800" y="63500"/>
                </a:moveTo>
                <a:lnTo>
                  <a:pt x="44576" y="63500"/>
                </a:lnTo>
                <a:lnTo>
                  <a:pt x="44466" y="76263"/>
                </a:lnTo>
                <a:lnTo>
                  <a:pt x="76200" y="76580"/>
                </a:lnTo>
                <a:lnTo>
                  <a:pt x="69800" y="63500"/>
                </a:lnTo>
                <a:close/>
              </a:path>
              <a:path w="76200" h="575945">
                <a:moveTo>
                  <a:pt x="44576" y="63500"/>
                </a:moveTo>
                <a:lnTo>
                  <a:pt x="31876" y="63500"/>
                </a:lnTo>
                <a:lnTo>
                  <a:pt x="31767" y="76136"/>
                </a:lnTo>
                <a:lnTo>
                  <a:pt x="44466" y="76263"/>
                </a:lnTo>
                <a:lnTo>
                  <a:pt x="44576" y="63500"/>
                </a:lnTo>
                <a:close/>
              </a:path>
              <a:path w="76200" h="575945">
                <a:moveTo>
                  <a:pt x="38734" y="0"/>
                </a:moveTo>
                <a:lnTo>
                  <a:pt x="0" y="75818"/>
                </a:lnTo>
                <a:lnTo>
                  <a:pt x="31767" y="76136"/>
                </a:lnTo>
                <a:lnTo>
                  <a:pt x="31876" y="63500"/>
                </a:lnTo>
                <a:lnTo>
                  <a:pt x="69800" y="63500"/>
                </a:lnTo>
                <a:lnTo>
                  <a:pt x="387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71005" y="5087111"/>
            <a:ext cx="76200" cy="575945"/>
          </a:xfrm>
          <a:custGeom>
            <a:avLst/>
            <a:gdLst/>
            <a:ahLst/>
            <a:cxnLst/>
            <a:rect l="l" t="t" r="r" b="b"/>
            <a:pathLst>
              <a:path w="76200" h="575945">
                <a:moveTo>
                  <a:pt x="31767" y="76136"/>
                </a:moveTo>
                <a:lnTo>
                  <a:pt x="27432" y="575500"/>
                </a:lnTo>
                <a:lnTo>
                  <a:pt x="40132" y="575614"/>
                </a:lnTo>
                <a:lnTo>
                  <a:pt x="44466" y="76263"/>
                </a:lnTo>
                <a:lnTo>
                  <a:pt x="31767" y="76136"/>
                </a:lnTo>
                <a:close/>
              </a:path>
              <a:path w="76200" h="575945">
                <a:moveTo>
                  <a:pt x="69800" y="63500"/>
                </a:moveTo>
                <a:lnTo>
                  <a:pt x="44577" y="63500"/>
                </a:lnTo>
                <a:lnTo>
                  <a:pt x="44466" y="76263"/>
                </a:lnTo>
                <a:lnTo>
                  <a:pt x="76200" y="76581"/>
                </a:lnTo>
                <a:lnTo>
                  <a:pt x="69800" y="63500"/>
                </a:lnTo>
                <a:close/>
              </a:path>
              <a:path w="76200" h="575945">
                <a:moveTo>
                  <a:pt x="44577" y="63500"/>
                </a:moveTo>
                <a:lnTo>
                  <a:pt x="31877" y="63500"/>
                </a:lnTo>
                <a:lnTo>
                  <a:pt x="31767" y="76136"/>
                </a:lnTo>
                <a:lnTo>
                  <a:pt x="44466" y="76263"/>
                </a:lnTo>
                <a:lnTo>
                  <a:pt x="44577" y="63500"/>
                </a:lnTo>
                <a:close/>
              </a:path>
              <a:path w="76200" h="575945">
                <a:moveTo>
                  <a:pt x="38735" y="0"/>
                </a:moveTo>
                <a:lnTo>
                  <a:pt x="0" y="75818"/>
                </a:lnTo>
                <a:lnTo>
                  <a:pt x="31767" y="76136"/>
                </a:lnTo>
                <a:lnTo>
                  <a:pt x="31877" y="63500"/>
                </a:lnTo>
                <a:lnTo>
                  <a:pt x="69800" y="63500"/>
                </a:lnTo>
                <a:lnTo>
                  <a:pt x="3873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206485" y="5117591"/>
            <a:ext cx="76200" cy="575945"/>
          </a:xfrm>
          <a:custGeom>
            <a:avLst/>
            <a:gdLst/>
            <a:ahLst/>
            <a:cxnLst/>
            <a:rect l="l" t="t" r="r" b="b"/>
            <a:pathLst>
              <a:path w="76200" h="575945">
                <a:moveTo>
                  <a:pt x="31767" y="76136"/>
                </a:moveTo>
                <a:lnTo>
                  <a:pt x="27432" y="575500"/>
                </a:lnTo>
                <a:lnTo>
                  <a:pt x="40132" y="575614"/>
                </a:lnTo>
                <a:lnTo>
                  <a:pt x="44342" y="76262"/>
                </a:lnTo>
                <a:lnTo>
                  <a:pt x="31767" y="76136"/>
                </a:lnTo>
                <a:close/>
              </a:path>
              <a:path w="76200" h="575945">
                <a:moveTo>
                  <a:pt x="69800" y="63499"/>
                </a:moveTo>
                <a:lnTo>
                  <a:pt x="44450" y="63499"/>
                </a:lnTo>
                <a:lnTo>
                  <a:pt x="44342" y="76262"/>
                </a:lnTo>
                <a:lnTo>
                  <a:pt x="76200" y="76580"/>
                </a:lnTo>
                <a:lnTo>
                  <a:pt x="69800" y="63499"/>
                </a:lnTo>
                <a:close/>
              </a:path>
              <a:path w="76200" h="575945">
                <a:moveTo>
                  <a:pt x="44450" y="63499"/>
                </a:moveTo>
                <a:lnTo>
                  <a:pt x="31877" y="63499"/>
                </a:lnTo>
                <a:lnTo>
                  <a:pt x="31767" y="76136"/>
                </a:lnTo>
                <a:lnTo>
                  <a:pt x="44342" y="76262"/>
                </a:lnTo>
                <a:lnTo>
                  <a:pt x="44450" y="63499"/>
                </a:lnTo>
                <a:close/>
              </a:path>
              <a:path w="76200" h="575945">
                <a:moveTo>
                  <a:pt x="38735" y="0"/>
                </a:moveTo>
                <a:lnTo>
                  <a:pt x="0" y="75818"/>
                </a:lnTo>
                <a:lnTo>
                  <a:pt x="31767" y="76136"/>
                </a:lnTo>
                <a:lnTo>
                  <a:pt x="31877" y="63499"/>
                </a:lnTo>
                <a:lnTo>
                  <a:pt x="69800" y="63499"/>
                </a:lnTo>
                <a:lnTo>
                  <a:pt x="3873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07268" y="5715000"/>
            <a:ext cx="902207" cy="370331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0907268" y="5715000"/>
            <a:ext cx="902335" cy="37084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254"/>
              </a:spcBef>
            </a:pPr>
            <a:r>
              <a:rPr sz="1800" spc="-5" dirty="0">
                <a:latin typeface="Calibri"/>
                <a:cs typeface="Calibri"/>
              </a:rPr>
              <a:t>DISK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18716" y="1554480"/>
            <a:ext cx="5524882" cy="1478280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1918462" y="1597197"/>
            <a:ext cx="5524882" cy="1416413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5"/>
              </a:spcBef>
            </a:pPr>
            <a:r>
              <a:rPr sz="1800" spc="-15" dirty="0">
                <a:latin typeface="Calibri"/>
                <a:cs typeface="Calibri"/>
              </a:rPr>
              <a:t>Read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FBN-7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bioBuf</a:t>
            </a:r>
            <a:endParaRPr sz="1800" dirty="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No </a:t>
            </a:r>
            <a:r>
              <a:rPr sz="1800" spc="-5" dirty="0">
                <a:latin typeface="Calibri"/>
                <a:cs typeface="Calibri"/>
              </a:rPr>
              <a:t>need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read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FBN-8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dirty="0">
                <a:latin typeface="Calibri"/>
                <a:cs typeface="Calibri"/>
              </a:rPr>
              <a:t> FBN-9</a:t>
            </a:r>
            <a:r>
              <a:rPr sz="1800" spc="-10" dirty="0">
                <a:latin typeface="Calibri"/>
                <a:cs typeface="Calibri"/>
              </a:rPr>
              <a:t> (will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over-written)</a:t>
            </a:r>
            <a:endParaRPr sz="1800" dirty="0">
              <a:latin typeface="Calibri"/>
              <a:cs typeface="Calibri"/>
            </a:endParaRPr>
          </a:p>
          <a:p>
            <a:pPr marL="92075" marR="2729865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latin typeface="Calibri"/>
                <a:cs typeface="Calibri"/>
              </a:rPr>
              <a:t>Allocate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DBN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hold </a:t>
            </a:r>
            <a:r>
              <a:rPr sz="1800" dirty="0">
                <a:latin typeface="Calibri"/>
                <a:cs typeface="Calibri"/>
              </a:rPr>
              <a:t>FBN-</a:t>
            </a:r>
            <a:r>
              <a:rPr lang="en-US" sz="1800" dirty="0">
                <a:latin typeface="Calibri"/>
                <a:cs typeface="Calibri"/>
              </a:rPr>
              <a:t>10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95" dirty="0">
                <a:latin typeface="Calibri"/>
                <a:cs typeface="Calibri"/>
              </a:rPr>
              <a:t> </a:t>
            </a:r>
            <a:endParaRPr lang="en-US" sz="1800" spc="-395" dirty="0">
              <a:latin typeface="Calibri"/>
              <a:cs typeface="Calibri"/>
            </a:endParaRPr>
          </a:p>
          <a:p>
            <a:pPr marL="92075" marR="272986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Copy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onto </a:t>
            </a:r>
            <a:r>
              <a:rPr sz="1800" spc="-5" dirty="0">
                <a:latin typeface="Calibri"/>
                <a:cs typeface="Calibri"/>
              </a:rPr>
              <a:t>bioBuf</a:t>
            </a:r>
            <a:endParaRPr sz="1800" dirty="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Write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bioBuf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back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FBN-7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thru FBN-</a:t>
            </a:r>
            <a:r>
              <a:rPr lang="en-US" sz="1800" dirty="0">
                <a:latin typeface="Calibri"/>
                <a:cs typeface="Calibri"/>
              </a:rPr>
              <a:t>10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98307" y="1556003"/>
            <a:ext cx="3816096" cy="646176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798307" y="1556003"/>
            <a:ext cx="3816350" cy="64643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2710" marR="170180">
              <a:lnSpc>
                <a:spcPct val="100000"/>
              </a:lnSpc>
              <a:spcBef>
                <a:spcPts val="245"/>
              </a:spcBef>
            </a:pPr>
            <a:r>
              <a:rPr sz="1800" spc="-10" dirty="0">
                <a:latin typeface="Calibri"/>
                <a:cs typeface="Calibri"/>
              </a:rPr>
              <a:t>For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simplicity,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diagram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assumes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FBN-7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thru FBN-9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 </a:t>
            </a:r>
            <a:r>
              <a:rPr sz="1800" spc="-5" dirty="0">
                <a:latin typeface="Calibri"/>
                <a:cs typeface="Calibri"/>
              </a:rPr>
              <a:t>contiguous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on-disk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42719" y="5061965"/>
            <a:ext cx="77724" cy="228218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346708" y="5311266"/>
            <a:ext cx="15436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Cursor</a:t>
            </a:r>
            <a:r>
              <a:rPr sz="1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Before</a:t>
            </a:r>
            <a:r>
              <a:rPr sz="14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1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3372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966586" y="5279897"/>
            <a:ext cx="14338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Cursor</a:t>
            </a:r>
            <a:r>
              <a:rPr sz="1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After</a:t>
            </a:r>
            <a:r>
              <a:rPr sz="14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1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4872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659880" y="4981194"/>
            <a:ext cx="78105" cy="300990"/>
          </a:xfrm>
          <a:custGeom>
            <a:avLst/>
            <a:gdLst/>
            <a:ahLst/>
            <a:cxnLst/>
            <a:rect l="l" t="t" r="r" b="b"/>
            <a:pathLst>
              <a:path w="78104" h="300989">
                <a:moveTo>
                  <a:pt x="51816" y="64769"/>
                </a:moveTo>
                <a:lnTo>
                  <a:pt x="25908" y="64769"/>
                </a:lnTo>
                <a:lnTo>
                  <a:pt x="25908" y="300608"/>
                </a:lnTo>
                <a:lnTo>
                  <a:pt x="51816" y="300608"/>
                </a:lnTo>
                <a:lnTo>
                  <a:pt x="51816" y="64769"/>
                </a:lnTo>
                <a:close/>
              </a:path>
              <a:path w="78104" h="30098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00989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982723" y="3200400"/>
            <a:ext cx="5308600" cy="368935"/>
          </a:xfrm>
          <a:prstGeom prst="rect">
            <a:avLst/>
          </a:prstGeom>
          <a:ln w="12192">
            <a:solidFill>
              <a:srgbClr val="2E528F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R="349885" algn="ctr">
              <a:lnSpc>
                <a:spcPct val="100000"/>
              </a:lnSpc>
              <a:spcBef>
                <a:spcPts val="215"/>
              </a:spcBef>
            </a:pPr>
            <a:r>
              <a:rPr sz="1800" dirty="0">
                <a:latin typeface="Calibri"/>
                <a:cs typeface="Calibri"/>
              </a:rPr>
              <a:t>buf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1" name="object 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98307" y="2340864"/>
            <a:ext cx="3816096" cy="646176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7798307" y="2340864"/>
            <a:ext cx="3816350" cy="64643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35"/>
              </a:spcBef>
            </a:pPr>
            <a:r>
              <a:rPr sz="1800" spc="-15" dirty="0">
                <a:latin typeface="Calibri"/>
                <a:cs typeface="Calibri"/>
              </a:rPr>
              <a:t>Realize: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first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write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FBN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 </a:t>
            </a:r>
            <a:r>
              <a:rPr sz="1800" spc="-10" dirty="0">
                <a:latin typeface="Calibri"/>
                <a:cs typeface="Calibri"/>
              </a:rPr>
              <a:t>will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require</a:t>
            </a:r>
            <a:endParaRPr sz="1800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we allocate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10" dirty="0">
                <a:latin typeface="Calibri"/>
                <a:cs typeface="Calibri"/>
              </a:rPr>
              <a:t> indirect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block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503" y="529209"/>
            <a:ext cx="25584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BFS</a:t>
            </a:r>
            <a:r>
              <a:rPr spc="-30" dirty="0"/>
              <a:t> </a:t>
            </a:r>
            <a:r>
              <a:rPr dirty="0"/>
              <a:t>:</a:t>
            </a:r>
            <a:r>
              <a:rPr spc="-35" dirty="0"/>
              <a:t> </a:t>
            </a:r>
            <a:r>
              <a:rPr spc="-15" dirty="0"/>
              <a:t>Free</a:t>
            </a:r>
            <a:r>
              <a:rPr spc="-55" dirty="0"/>
              <a:t> </a:t>
            </a:r>
            <a:r>
              <a:rPr spc="-15" dirty="0"/>
              <a:t>List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93594" y="1398777"/>
            <a:ext cx="7666355" cy="2102485"/>
            <a:chOff x="2593594" y="1398777"/>
            <a:chExt cx="7666355" cy="21024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9944" y="1405127"/>
              <a:ext cx="7653528" cy="20894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99944" y="1405127"/>
              <a:ext cx="7653655" cy="2089785"/>
            </a:xfrm>
            <a:custGeom>
              <a:avLst/>
              <a:gdLst/>
              <a:ahLst/>
              <a:cxnLst/>
              <a:rect l="l" t="t" r="r" b="b"/>
              <a:pathLst>
                <a:path w="7653655" h="2089785">
                  <a:moveTo>
                    <a:pt x="0" y="348234"/>
                  </a:moveTo>
                  <a:lnTo>
                    <a:pt x="3179" y="300990"/>
                  </a:lnTo>
                  <a:lnTo>
                    <a:pt x="12442" y="255675"/>
                  </a:lnTo>
                  <a:lnTo>
                    <a:pt x="27372" y="212705"/>
                  </a:lnTo>
                  <a:lnTo>
                    <a:pt x="47554" y="172494"/>
                  </a:lnTo>
                  <a:lnTo>
                    <a:pt x="72573" y="135458"/>
                  </a:lnTo>
                  <a:lnTo>
                    <a:pt x="102012" y="102012"/>
                  </a:lnTo>
                  <a:lnTo>
                    <a:pt x="135458" y="72573"/>
                  </a:lnTo>
                  <a:lnTo>
                    <a:pt x="172494" y="47554"/>
                  </a:lnTo>
                  <a:lnTo>
                    <a:pt x="212705" y="27372"/>
                  </a:lnTo>
                  <a:lnTo>
                    <a:pt x="255675" y="12442"/>
                  </a:lnTo>
                  <a:lnTo>
                    <a:pt x="300990" y="3179"/>
                  </a:lnTo>
                  <a:lnTo>
                    <a:pt x="348233" y="0"/>
                  </a:lnTo>
                  <a:lnTo>
                    <a:pt x="7305294" y="0"/>
                  </a:lnTo>
                  <a:lnTo>
                    <a:pt x="7352537" y="3179"/>
                  </a:lnTo>
                  <a:lnTo>
                    <a:pt x="7397852" y="12442"/>
                  </a:lnTo>
                  <a:lnTo>
                    <a:pt x="7440822" y="27372"/>
                  </a:lnTo>
                  <a:lnTo>
                    <a:pt x="7481033" y="47554"/>
                  </a:lnTo>
                  <a:lnTo>
                    <a:pt x="7518069" y="72573"/>
                  </a:lnTo>
                  <a:lnTo>
                    <a:pt x="7551515" y="102012"/>
                  </a:lnTo>
                  <a:lnTo>
                    <a:pt x="7580954" y="135458"/>
                  </a:lnTo>
                  <a:lnTo>
                    <a:pt x="7605973" y="172494"/>
                  </a:lnTo>
                  <a:lnTo>
                    <a:pt x="7626155" y="212705"/>
                  </a:lnTo>
                  <a:lnTo>
                    <a:pt x="7641085" y="255675"/>
                  </a:lnTo>
                  <a:lnTo>
                    <a:pt x="7650348" y="300990"/>
                  </a:lnTo>
                  <a:lnTo>
                    <a:pt x="7653528" y="348234"/>
                  </a:lnTo>
                  <a:lnTo>
                    <a:pt x="7653528" y="1741170"/>
                  </a:lnTo>
                  <a:lnTo>
                    <a:pt x="7650348" y="1788413"/>
                  </a:lnTo>
                  <a:lnTo>
                    <a:pt x="7641085" y="1833728"/>
                  </a:lnTo>
                  <a:lnTo>
                    <a:pt x="7626155" y="1876698"/>
                  </a:lnTo>
                  <a:lnTo>
                    <a:pt x="7605973" y="1916909"/>
                  </a:lnTo>
                  <a:lnTo>
                    <a:pt x="7580954" y="1953945"/>
                  </a:lnTo>
                  <a:lnTo>
                    <a:pt x="7551515" y="1987391"/>
                  </a:lnTo>
                  <a:lnTo>
                    <a:pt x="7518069" y="2016830"/>
                  </a:lnTo>
                  <a:lnTo>
                    <a:pt x="7481033" y="2041849"/>
                  </a:lnTo>
                  <a:lnTo>
                    <a:pt x="7440822" y="2062031"/>
                  </a:lnTo>
                  <a:lnTo>
                    <a:pt x="7397852" y="2076961"/>
                  </a:lnTo>
                  <a:lnTo>
                    <a:pt x="7352537" y="2086224"/>
                  </a:lnTo>
                  <a:lnTo>
                    <a:pt x="7305294" y="2089404"/>
                  </a:lnTo>
                  <a:lnTo>
                    <a:pt x="348233" y="2089404"/>
                  </a:lnTo>
                  <a:lnTo>
                    <a:pt x="300990" y="2086224"/>
                  </a:lnTo>
                  <a:lnTo>
                    <a:pt x="255675" y="2076961"/>
                  </a:lnTo>
                  <a:lnTo>
                    <a:pt x="212705" y="2062031"/>
                  </a:lnTo>
                  <a:lnTo>
                    <a:pt x="172494" y="2041849"/>
                  </a:lnTo>
                  <a:lnTo>
                    <a:pt x="135458" y="2016830"/>
                  </a:lnTo>
                  <a:lnTo>
                    <a:pt x="102012" y="1987391"/>
                  </a:lnTo>
                  <a:lnTo>
                    <a:pt x="72573" y="1953945"/>
                  </a:lnTo>
                  <a:lnTo>
                    <a:pt x="47554" y="1916909"/>
                  </a:lnTo>
                  <a:lnTo>
                    <a:pt x="27372" y="1876698"/>
                  </a:lnTo>
                  <a:lnTo>
                    <a:pt x="12442" y="1833728"/>
                  </a:lnTo>
                  <a:lnTo>
                    <a:pt x="3179" y="1788413"/>
                  </a:lnTo>
                  <a:lnTo>
                    <a:pt x="0" y="1741170"/>
                  </a:lnTo>
                  <a:lnTo>
                    <a:pt x="0" y="34823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82570" y="1757934"/>
            <a:ext cx="80137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Superblock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63379" y="1703577"/>
            <a:ext cx="727075" cy="806450"/>
          </a:xfrm>
          <a:custGeom>
            <a:avLst/>
            <a:gdLst/>
            <a:ahLst/>
            <a:cxnLst/>
            <a:rect l="l" t="t" r="r" b="b"/>
            <a:pathLst>
              <a:path w="727075" h="806450">
                <a:moveTo>
                  <a:pt x="248678" y="806196"/>
                </a:moveTo>
                <a:lnTo>
                  <a:pt x="248107" y="752602"/>
                </a:lnTo>
                <a:lnTo>
                  <a:pt x="247789" y="720979"/>
                </a:lnTo>
                <a:lnTo>
                  <a:pt x="219621" y="735457"/>
                </a:lnTo>
                <a:lnTo>
                  <a:pt x="11176" y="329565"/>
                </a:lnTo>
                <a:lnTo>
                  <a:pt x="0" y="335407"/>
                </a:lnTo>
                <a:lnTo>
                  <a:pt x="208318" y="741273"/>
                </a:lnTo>
                <a:lnTo>
                  <a:pt x="180098" y="755777"/>
                </a:lnTo>
                <a:lnTo>
                  <a:pt x="248678" y="806196"/>
                </a:lnTo>
                <a:close/>
              </a:path>
              <a:path w="727075" h="806450">
                <a:moveTo>
                  <a:pt x="726833" y="722630"/>
                </a:moveTo>
                <a:lnTo>
                  <a:pt x="696277" y="731431"/>
                </a:lnTo>
                <a:lnTo>
                  <a:pt x="485660" y="0"/>
                </a:lnTo>
                <a:lnTo>
                  <a:pt x="473468" y="3556"/>
                </a:lnTo>
                <a:lnTo>
                  <a:pt x="684072" y="734936"/>
                </a:lnTo>
                <a:lnTo>
                  <a:pt x="653554" y="743712"/>
                </a:lnTo>
                <a:lnTo>
                  <a:pt x="711339" y="806323"/>
                </a:lnTo>
                <a:lnTo>
                  <a:pt x="722287" y="747141"/>
                </a:lnTo>
                <a:lnTo>
                  <a:pt x="726833" y="72263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87673" y="1426845"/>
            <a:ext cx="49212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I</a:t>
            </a:r>
            <a:r>
              <a:rPr sz="1350" spc="-5" dirty="0">
                <a:latin typeface="Calibri"/>
                <a:cs typeface="Calibri"/>
              </a:rPr>
              <a:t>nod</a:t>
            </a:r>
            <a:r>
              <a:rPr sz="1350" spc="-10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273552" y="2503932"/>
          <a:ext cx="5101589" cy="608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2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0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1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2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3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4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5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6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7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8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9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spc="-5" dirty="0">
                          <a:latin typeface="Calibri"/>
                          <a:cs typeface="Calibri"/>
                        </a:rPr>
                        <a:t>10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01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T w="12700">
                      <a:solidFill>
                        <a:srgbClr val="2E528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8470772" y="2480309"/>
            <a:ext cx="324485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latin typeface="Calibri"/>
                <a:cs typeface="Calibri"/>
              </a:rPr>
              <a:t>.</a:t>
            </a:r>
            <a:r>
              <a:rPr sz="1350" b="1" spc="-4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.</a:t>
            </a:r>
            <a:r>
              <a:rPr sz="1350" b="1" spc="-3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.</a:t>
            </a:r>
            <a:r>
              <a:rPr sz="1350" b="1" spc="-3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350" b="1" dirty="0"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63717" y="1759711"/>
            <a:ext cx="35179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Calibri"/>
                <a:cs typeface="Calibri"/>
              </a:rPr>
              <a:t>D</a:t>
            </a:r>
            <a:r>
              <a:rPr sz="1350" spc="-15" dirty="0">
                <a:latin typeface="Calibri"/>
                <a:cs typeface="Calibri"/>
              </a:rPr>
              <a:t>at</a:t>
            </a:r>
            <a:r>
              <a:rPr sz="1350" dirty="0">
                <a:latin typeface="Calibri"/>
                <a:cs typeface="Calibri"/>
              </a:rPr>
              <a:t>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03979" y="2032761"/>
            <a:ext cx="5207000" cy="508000"/>
          </a:xfrm>
          <a:custGeom>
            <a:avLst/>
            <a:gdLst/>
            <a:ahLst/>
            <a:cxnLst/>
            <a:rect l="l" t="t" r="r" b="b"/>
            <a:pathLst>
              <a:path w="5207000" h="508000">
                <a:moveTo>
                  <a:pt x="76200" y="403352"/>
                </a:moveTo>
                <a:lnTo>
                  <a:pt x="44513" y="402247"/>
                </a:lnTo>
                <a:lnTo>
                  <a:pt x="56515" y="59944"/>
                </a:lnTo>
                <a:lnTo>
                  <a:pt x="43815" y="59436"/>
                </a:lnTo>
                <a:lnTo>
                  <a:pt x="31813" y="401802"/>
                </a:lnTo>
                <a:lnTo>
                  <a:pt x="0" y="400685"/>
                </a:lnTo>
                <a:lnTo>
                  <a:pt x="35433" y="478155"/>
                </a:lnTo>
                <a:lnTo>
                  <a:pt x="69824" y="415036"/>
                </a:lnTo>
                <a:lnTo>
                  <a:pt x="76200" y="403352"/>
                </a:lnTo>
                <a:close/>
              </a:path>
              <a:path w="5207000" h="508000">
                <a:moveTo>
                  <a:pt x="5202948" y="475932"/>
                </a:moveTo>
                <a:lnTo>
                  <a:pt x="5135499" y="431800"/>
                </a:lnTo>
                <a:lnTo>
                  <a:pt x="5131790" y="463359"/>
                </a:lnTo>
                <a:lnTo>
                  <a:pt x="1156335" y="0"/>
                </a:lnTo>
                <a:lnTo>
                  <a:pt x="1155585" y="6210"/>
                </a:lnTo>
                <a:lnTo>
                  <a:pt x="1152017" y="1143"/>
                </a:lnTo>
                <a:lnTo>
                  <a:pt x="556907" y="428853"/>
                </a:lnTo>
                <a:lnTo>
                  <a:pt x="538353" y="402971"/>
                </a:lnTo>
                <a:lnTo>
                  <a:pt x="498729" y="478409"/>
                </a:lnTo>
                <a:lnTo>
                  <a:pt x="582803" y="464947"/>
                </a:lnTo>
                <a:lnTo>
                  <a:pt x="569595" y="446532"/>
                </a:lnTo>
                <a:lnTo>
                  <a:pt x="564273" y="439127"/>
                </a:lnTo>
                <a:lnTo>
                  <a:pt x="1156525" y="13601"/>
                </a:lnTo>
                <a:lnTo>
                  <a:pt x="2279408" y="456361"/>
                </a:lnTo>
                <a:lnTo>
                  <a:pt x="2267712" y="485902"/>
                </a:lnTo>
                <a:lnTo>
                  <a:pt x="2352675" y="478409"/>
                </a:lnTo>
                <a:lnTo>
                  <a:pt x="2337054" y="461010"/>
                </a:lnTo>
                <a:lnTo>
                  <a:pt x="2295779" y="415036"/>
                </a:lnTo>
                <a:lnTo>
                  <a:pt x="2284082" y="444550"/>
                </a:lnTo>
                <a:lnTo>
                  <a:pt x="1203464" y="18376"/>
                </a:lnTo>
                <a:lnTo>
                  <a:pt x="5130304" y="475932"/>
                </a:lnTo>
                <a:lnTo>
                  <a:pt x="5143030" y="475932"/>
                </a:lnTo>
                <a:lnTo>
                  <a:pt x="5202948" y="475932"/>
                </a:lnTo>
                <a:close/>
              </a:path>
              <a:path w="5207000" h="508000">
                <a:moveTo>
                  <a:pt x="5206746" y="478409"/>
                </a:moveTo>
                <a:lnTo>
                  <a:pt x="5205184" y="477393"/>
                </a:lnTo>
                <a:lnTo>
                  <a:pt x="5142865" y="477393"/>
                </a:lnTo>
                <a:lnTo>
                  <a:pt x="5130139" y="477393"/>
                </a:lnTo>
                <a:lnTo>
                  <a:pt x="5126609" y="507492"/>
                </a:lnTo>
                <a:lnTo>
                  <a:pt x="5206746" y="478409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84065" y="1813052"/>
            <a:ext cx="67437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Directory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15400" y="2510027"/>
            <a:ext cx="462280" cy="274320"/>
          </a:xfrm>
          <a:prstGeom prst="rect">
            <a:avLst/>
          </a:prstGeom>
          <a:ln w="12192">
            <a:solidFill>
              <a:srgbClr val="2E528F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98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77171" y="2510027"/>
            <a:ext cx="464820" cy="274320"/>
          </a:xfrm>
          <a:prstGeom prst="rect">
            <a:avLst/>
          </a:prstGeom>
          <a:ln w="12192">
            <a:solidFill>
              <a:srgbClr val="2E528F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99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12208" y="2842260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0"/>
                </a:moveTo>
                <a:lnTo>
                  <a:pt x="0" y="276098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01384" y="2839211"/>
            <a:ext cx="33655" cy="279400"/>
          </a:xfrm>
          <a:custGeom>
            <a:avLst/>
            <a:gdLst/>
            <a:ahLst/>
            <a:cxnLst/>
            <a:rect l="l" t="t" r="r" b="b"/>
            <a:pathLst>
              <a:path w="33654" h="279400">
                <a:moveTo>
                  <a:pt x="0" y="0"/>
                </a:moveTo>
                <a:lnTo>
                  <a:pt x="0" y="276098"/>
                </a:lnTo>
              </a:path>
              <a:path w="33654" h="279400">
                <a:moveTo>
                  <a:pt x="33527" y="3048"/>
                </a:moveTo>
                <a:lnTo>
                  <a:pt x="33527" y="279146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55535" y="2839211"/>
            <a:ext cx="35560" cy="279400"/>
          </a:xfrm>
          <a:custGeom>
            <a:avLst/>
            <a:gdLst/>
            <a:ahLst/>
            <a:cxnLst/>
            <a:rect l="l" t="t" r="r" b="b"/>
            <a:pathLst>
              <a:path w="35559" h="279400">
                <a:moveTo>
                  <a:pt x="0" y="0"/>
                </a:moveTo>
                <a:lnTo>
                  <a:pt x="0" y="276098"/>
                </a:lnTo>
              </a:path>
              <a:path w="35559" h="279400">
                <a:moveTo>
                  <a:pt x="35052" y="3048"/>
                </a:moveTo>
                <a:lnTo>
                  <a:pt x="35052" y="279146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11211" y="2839211"/>
            <a:ext cx="35560" cy="279400"/>
          </a:xfrm>
          <a:custGeom>
            <a:avLst/>
            <a:gdLst/>
            <a:ahLst/>
            <a:cxnLst/>
            <a:rect l="l" t="t" r="r" b="b"/>
            <a:pathLst>
              <a:path w="35559" h="279400">
                <a:moveTo>
                  <a:pt x="0" y="0"/>
                </a:moveTo>
                <a:lnTo>
                  <a:pt x="0" y="276098"/>
                </a:lnTo>
              </a:path>
              <a:path w="35559" h="279400">
                <a:moveTo>
                  <a:pt x="35052" y="3048"/>
                </a:moveTo>
                <a:lnTo>
                  <a:pt x="35052" y="279146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71331" y="2839211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0"/>
                </a:moveTo>
                <a:lnTo>
                  <a:pt x="0" y="276098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3305555" y="2823845"/>
            <a:ext cx="6162040" cy="448309"/>
            <a:chOff x="3305555" y="2823845"/>
            <a:chExt cx="6162040" cy="448309"/>
          </a:xfrm>
        </p:grpSpPr>
        <p:sp>
          <p:nvSpPr>
            <p:cNvPr id="22" name="object 22"/>
            <p:cNvSpPr/>
            <p:nvPr/>
          </p:nvSpPr>
          <p:spPr>
            <a:xfrm>
              <a:off x="3305543" y="2831591"/>
              <a:ext cx="6162040" cy="440055"/>
            </a:xfrm>
            <a:custGeom>
              <a:avLst/>
              <a:gdLst/>
              <a:ahLst/>
              <a:cxnLst/>
              <a:rect l="l" t="t" r="r" b="b"/>
              <a:pathLst>
                <a:path w="6162040" h="440054">
                  <a:moveTo>
                    <a:pt x="76212" y="195453"/>
                  </a:moveTo>
                  <a:lnTo>
                    <a:pt x="44462" y="195453"/>
                  </a:lnTo>
                  <a:lnTo>
                    <a:pt x="44462" y="0"/>
                  </a:lnTo>
                  <a:lnTo>
                    <a:pt x="31762" y="0"/>
                  </a:lnTo>
                  <a:lnTo>
                    <a:pt x="31762" y="195453"/>
                  </a:lnTo>
                  <a:lnTo>
                    <a:pt x="0" y="195453"/>
                  </a:lnTo>
                  <a:lnTo>
                    <a:pt x="38112" y="271653"/>
                  </a:lnTo>
                  <a:lnTo>
                    <a:pt x="69862" y="208153"/>
                  </a:lnTo>
                  <a:lnTo>
                    <a:pt x="76212" y="195453"/>
                  </a:lnTo>
                  <a:close/>
                </a:path>
                <a:path w="6162040" h="440054">
                  <a:moveTo>
                    <a:pt x="1365135" y="294132"/>
                  </a:moveTo>
                  <a:lnTo>
                    <a:pt x="1352435" y="287782"/>
                  </a:lnTo>
                  <a:lnTo>
                    <a:pt x="1288935" y="256032"/>
                  </a:lnTo>
                  <a:lnTo>
                    <a:pt x="1288935" y="287782"/>
                  </a:lnTo>
                  <a:lnTo>
                    <a:pt x="38112" y="287782"/>
                  </a:lnTo>
                  <a:lnTo>
                    <a:pt x="38112" y="300482"/>
                  </a:lnTo>
                  <a:lnTo>
                    <a:pt x="1288935" y="300482"/>
                  </a:lnTo>
                  <a:lnTo>
                    <a:pt x="1288935" y="332232"/>
                  </a:lnTo>
                  <a:lnTo>
                    <a:pt x="1352435" y="300482"/>
                  </a:lnTo>
                  <a:lnTo>
                    <a:pt x="1365135" y="294132"/>
                  </a:lnTo>
                  <a:close/>
                </a:path>
                <a:path w="6162040" h="440054">
                  <a:moveTo>
                    <a:pt x="1403616" y="76200"/>
                  </a:moveTo>
                  <a:lnTo>
                    <a:pt x="1397266" y="63500"/>
                  </a:lnTo>
                  <a:lnTo>
                    <a:pt x="1365516" y="0"/>
                  </a:lnTo>
                  <a:lnTo>
                    <a:pt x="1327416" y="76200"/>
                  </a:lnTo>
                  <a:lnTo>
                    <a:pt x="1359166" y="76200"/>
                  </a:lnTo>
                  <a:lnTo>
                    <a:pt x="1359166" y="271653"/>
                  </a:lnTo>
                  <a:lnTo>
                    <a:pt x="1371866" y="271653"/>
                  </a:lnTo>
                  <a:lnTo>
                    <a:pt x="1371866" y="76200"/>
                  </a:lnTo>
                  <a:lnTo>
                    <a:pt x="1403616" y="76200"/>
                  </a:lnTo>
                  <a:close/>
                </a:path>
                <a:path w="6162040" h="440054">
                  <a:moveTo>
                    <a:pt x="1828050" y="294132"/>
                  </a:moveTo>
                  <a:lnTo>
                    <a:pt x="1815947" y="288163"/>
                  </a:lnTo>
                  <a:lnTo>
                    <a:pt x="1751596" y="256413"/>
                  </a:lnTo>
                  <a:lnTo>
                    <a:pt x="1751749" y="288226"/>
                  </a:lnTo>
                  <a:lnTo>
                    <a:pt x="1406664" y="289941"/>
                  </a:lnTo>
                  <a:lnTo>
                    <a:pt x="1406664" y="302641"/>
                  </a:lnTo>
                  <a:lnTo>
                    <a:pt x="1751812" y="300926"/>
                  </a:lnTo>
                  <a:lnTo>
                    <a:pt x="1751977" y="332613"/>
                  </a:lnTo>
                  <a:lnTo>
                    <a:pt x="1828050" y="294132"/>
                  </a:lnTo>
                  <a:close/>
                </a:path>
                <a:path w="6162040" h="440054">
                  <a:moveTo>
                    <a:pt x="2283726" y="297180"/>
                  </a:moveTo>
                  <a:lnTo>
                    <a:pt x="2271623" y="291211"/>
                  </a:lnTo>
                  <a:lnTo>
                    <a:pt x="2207272" y="259461"/>
                  </a:lnTo>
                  <a:lnTo>
                    <a:pt x="2207425" y="291274"/>
                  </a:lnTo>
                  <a:lnTo>
                    <a:pt x="1862340" y="292989"/>
                  </a:lnTo>
                  <a:lnTo>
                    <a:pt x="1862340" y="305689"/>
                  </a:lnTo>
                  <a:lnTo>
                    <a:pt x="2207488" y="303974"/>
                  </a:lnTo>
                  <a:lnTo>
                    <a:pt x="2207653" y="335661"/>
                  </a:lnTo>
                  <a:lnTo>
                    <a:pt x="2283726" y="297180"/>
                  </a:lnTo>
                  <a:close/>
                </a:path>
                <a:path w="6162040" h="440054">
                  <a:moveTo>
                    <a:pt x="2739402" y="298704"/>
                  </a:moveTo>
                  <a:lnTo>
                    <a:pt x="2727299" y="292735"/>
                  </a:lnTo>
                  <a:lnTo>
                    <a:pt x="2662948" y="260985"/>
                  </a:lnTo>
                  <a:lnTo>
                    <a:pt x="2663101" y="292798"/>
                  </a:lnTo>
                  <a:lnTo>
                    <a:pt x="2318016" y="294513"/>
                  </a:lnTo>
                  <a:lnTo>
                    <a:pt x="2318016" y="307213"/>
                  </a:lnTo>
                  <a:lnTo>
                    <a:pt x="2663164" y="305498"/>
                  </a:lnTo>
                  <a:lnTo>
                    <a:pt x="2663329" y="337185"/>
                  </a:lnTo>
                  <a:lnTo>
                    <a:pt x="2739402" y="298704"/>
                  </a:lnTo>
                  <a:close/>
                </a:path>
                <a:path w="6162040" h="440054">
                  <a:moveTo>
                    <a:pt x="3195078" y="301752"/>
                  </a:moveTo>
                  <a:lnTo>
                    <a:pt x="3182975" y="295783"/>
                  </a:lnTo>
                  <a:lnTo>
                    <a:pt x="3118624" y="264033"/>
                  </a:lnTo>
                  <a:lnTo>
                    <a:pt x="3118777" y="295846"/>
                  </a:lnTo>
                  <a:lnTo>
                    <a:pt x="2773692" y="297561"/>
                  </a:lnTo>
                  <a:lnTo>
                    <a:pt x="2773692" y="310261"/>
                  </a:lnTo>
                  <a:lnTo>
                    <a:pt x="3118840" y="308546"/>
                  </a:lnTo>
                  <a:lnTo>
                    <a:pt x="3119005" y="340233"/>
                  </a:lnTo>
                  <a:lnTo>
                    <a:pt x="3195078" y="301752"/>
                  </a:lnTo>
                  <a:close/>
                </a:path>
                <a:path w="6162040" h="440054">
                  <a:moveTo>
                    <a:pt x="3650754" y="303276"/>
                  </a:moveTo>
                  <a:lnTo>
                    <a:pt x="3638651" y="297307"/>
                  </a:lnTo>
                  <a:lnTo>
                    <a:pt x="3574300" y="265557"/>
                  </a:lnTo>
                  <a:lnTo>
                    <a:pt x="3574453" y="297370"/>
                  </a:lnTo>
                  <a:lnTo>
                    <a:pt x="3229356" y="299085"/>
                  </a:lnTo>
                  <a:lnTo>
                    <a:pt x="3229356" y="311785"/>
                  </a:lnTo>
                  <a:lnTo>
                    <a:pt x="3574516" y="310070"/>
                  </a:lnTo>
                  <a:lnTo>
                    <a:pt x="3574681" y="341757"/>
                  </a:lnTo>
                  <a:lnTo>
                    <a:pt x="3650754" y="303276"/>
                  </a:lnTo>
                  <a:close/>
                </a:path>
                <a:path w="6162040" h="440054">
                  <a:moveTo>
                    <a:pt x="4106430" y="306324"/>
                  </a:moveTo>
                  <a:lnTo>
                    <a:pt x="4094327" y="300355"/>
                  </a:lnTo>
                  <a:lnTo>
                    <a:pt x="4029976" y="268605"/>
                  </a:lnTo>
                  <a:lnTo>
                    <a:pt x="4030129" y="300418"/>
                  </a:lnTo>
                  <a:lnTo>
                    <a:pt x="3685044" y="302133"/>
                  </a:lnTo>
                  <a:lnTo>
                    <a:pt x="3685044" y="314833"/>
                  </a:lnTo>
                  <a:lnTo>
                    <a:pt x="4030192" y="313118"/>
                  </a:lnTo>
                  <a:lnTo>
                    <a:pt x="4030357" y="344805"/>
                  </a:lnTo>
                  <a:lnTo>
                    <a:pt x="4106430" y="306324"/>
                  </a:lnTo>
                  <a:close/>
                </a:path>
                <a:path w="6162040" h="440054">
                  <a:moveTo>
                    <a:pt x="4562106" y="307848"/>
                  </a:moveTo>
                  <a:lnTo>
                    <a:pt x="4550003" y="301879"/>
                  </a:lnTo>
                  <a:lnTo>
                    <a:pt x="4485652" y="270129"/>
                  </a:lnTo>
                  <a:lnTo>
                    <a:pt x="4485805" y="301942"/>
                  </a:lnTo>
                  <a:lnTo>
                    <a:pt x="4140720" y="303657"/>
                  </a:lnTo>
                  <a:lnTo>
                    <a:pt x="4140720" y="316357"/>
                  </a:lnTo>
                  <a:lnTo>
                    <a:pt x="4485868" y="314642"/>
                  </a:lnTo>
                  <a:lnTo>
                    <a:pt x="4486033" y="346329"/>
                  </a:lnTo>
                  <a:lnTo>
                    <a:pt x="4562106" y="307848"/>
                  </a:lnTo>
                  <a:close/>
                </a:path>
                <a:path w="6162040" h="440054">
                  <a:moveTo>
                    <a:pt x="6073914" y="284988"/>
                  </a:moveTo>
                  <a:lnTo>
                    <a:pt x="6061811" y="279019"/>
                  </a:lnTo>
                  <a:lnTo>
                    <a:pt x="5997460" y="247269"/>
                  </a:lnTo>
                  <a:lnTo>
                    <a:pt x="5997613" y="279082"/>
                  </a:lnTo>
                  <a:lnTo>
                    <a:pt x="5652528" y="280797"/>
                  </a:lnTo>
                  <a:lnTo>
                    <a:pt x="5652528" y="293497"/>
                  </a:lnTo>
                  <a:lnTo>
                    <a:pt x="5997676" y="291782"/>
                  </a:lnTo>
                  <a:lnTo>
                    <a:pt x="5997841" y="323469"/>
                  </a:lnTo>
                  <a:lnTo>
                    <a:pt x="6073914" y="284988"/>
                  </a:lnTo>
                  <a:close/>
                </a:path>
                <a:path w="6162040" h="440054">
                  <a:moveTo>
                    <a:pt x="6161544" y="363855"/>
                  </a:moveTo>
                  <a:lnTo>
                    <a:pt x="6129794" y="363855"/>
                  </a:lnTo>
                  <a:lnTo>
                    <a:pt x="6129794" y="1524"/>
                  </a:lnTo>
                  <a:lnTo>
                    <a:pt x="6117094" y="1524"/>
                  </a:lnTo>
                  <a:lnTo>
                    <a:pt x="6117094" y="363855"/>
                  </a:lnTo>
                  <a:lnTo>
                    <a:pt x="6085344" y="363855"/>
                  </a:lnTo>
                  <a:lnTo>
                    <a:pt x="6123444" y="440055"/>
                  </a:lnTo>
                  <a:lnTo>
                    <a:pt x="6155194" y="376555"/>
                  </a:lnTo>
                  <a:lnTo>
                    <a:pt x="6161544" y="36385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86700" y="2839212"/>
              <a:ext cx="33655" cy="279400"/>
            </a:xfrm>
            <a:custGeom>
              <a:avLst/>
              <a:gdLst/>
              <a:ahLst/>
              <a:cxnLst/>
              <a:rect l="l" t="t" r="r" b="b"/>
              <a:pathLst>
                <a:path w="33654" h="279400">
                  <a:moveTo>
                    <a:pt x="0" y="0"/>
                  </a:moveTo>
                  <a:lnTo>
                    <a:pt x="0" y="276098"/>
                  </a:lnTo>
                </a:path>
                <a:path w="33654" h="279400">
                  <a:moveTo>
                    <a:pt x="33527" y="3048"/>
                  </a:moveTo>
                  <a:lnTo>
                    <a:pt x="33527" y="279146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01940" y="3107817"/>
              <a:ext cx="421640" cy="76200"/>
            </a:xfrm>
            <a:custGeom>
              <a:avLst/>
              <a:gdLst/>
              <a:ahLst/>
              <a:cxnLst/>
              <a:rect l="l" t="t" r="r" b="b"/>
              <a:pathLst>
                <a:path w="421640" h="76200">
                  <a:moveTo>
                    <a:pt x="409287" y="31750"/>
                  </a:moveTo>
                  <a:lnTo>
                    <a:pt x="357758" y="31750"/>
                  </a:lnTo>
                  <a:lnTo>
                    <a:pt x="357885" y="44450"/>
                  </a:lnTo>
                  <a:lnTo>
                    <a:pt x="345154" y="44513"/>
                  </a:lnTo>
                  <a:lnTo>
                    <a:pt x="345312" y="76200"/>
                  </a:lnTo>
                  <a:lnTo>
                    <a:pt x="421385" y="37719"/>
                  </a:lnTo>
                  <a:lnTo>
                    <a:pt x="409287" y="31750"/>
                  </a:lnTo>
                  <a:close/>
                </a:path>
                <a:path w="421640" h="76200">
                  <a:moveTo>
                    <a:pt x="345091" y="31812"/>
                  </a:moveTo>
                  <a:lnTo>
                    <a:pt x="0" y="33528"/>
                  </a:lnTo>
                  <a:lnTo>
                    <a:pt x="0" y="46228"/>
                  </a:lnTo>
                  <a:lnTo>
                    <a:pt x="345154" y="44513"/>
                  </a:lnTo>
                  <a:lnTo>
                    <a:pt x="345091" y="31812"/>
                  </a:lnTo>
                  <a:close/>
                </a:path>
                <a:path w="421640" h="76200">
                  <a:moveTo>
                    <a:pt x="357758" y="31750"/>
                  </a:moveTo>
                  <a:lnTo>
                    <a:pt x="345091" y="31812"/>
                  </a:lnTo>
                  <a:lnTo>
                    <a:pt x="345154" y="44513"/>
                  </a:lnTo>
                  <a:lnTo>
                    <a:pt x="357885" y="44450"/>
                  </a:lnTo>
                  <a:lnTo>
                    <a:pt x="357758" y="31750"/>
                  </a:lnTo>
                  <a:close/>
                </a:path>
                <a:path w="421640" h="76200">
                  <a:moveTo>
                    <a:pt x="344931" y="0"/>
                  </a:moveTo>
                  <a:lnTo>
                    <a:pt x="345091" y="31812"/>
                  </a:lnTo>
                  <a:lnTo>
                    <a:pt x="409287" y="31750"/>
                  </a:lnTo>
                  <a:lnTo>
                    <a:pt x="34493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372600" y="2827020"/>
              <a:ext cx="0" cy="276225"/>
            </a:xfrm>
            <a:custGeom>
              <a:avLst/>
              <a:gdLst/>
              <a:ahLst/>
              <a:cxnLst/>
              <a:rect l="l" t="t" r="r" b="b"/>
              <a:pathLst>
                <a:path h="276225">
                  <a:moveTo>
                    <a:pt x="0" y="0"/>
                  </a:moveTo>
                  <a:lnTo>
                    <a:pt x="0" y="276097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356217" y="3245866"/>
            <a:ext cx="1162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41992" y="4910328"/>
            <a:ext cx="1923288" cy="83058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841992" y="4910328"/>
            <a:ext cx="1923414" cy="83058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710" marR="250190">
              <a:lnSpc>
                <a:spcPct val="100000"/>
              </a:lnSpc>
              <a:spcBef>
                <a:spcPts val="265"/>
              </a:spcBef>
            </a:pPr>
            <a:r>
              <a:rPr sz="1600" spc="-15" dirty="0">
                <a:latin typeface="Calibri"/>
                <a:cs typeface="Calibri"/>
              </a:rPr>
              <a:t>Linked </a:t>
            </a:r>
            <a:r>
              <a:rPr sz="1600" spc="-5" dirty="0">
                <a:latin typeface="Calibri"/>
                <a:cs typeface="Calibri"/>
              </a:rPr>
              <a:t>list of </a:t>
            </a:r>
            <a:r>
              <a:rPr sz="1600" spc="-10" dirty="0">
                <a:latin typeface="Calibri"/>
                <a:cs typeface="Calibri"/>
              </a:rPr>
              <a:t>DBNs. </a:t>
            </a:r>
            <a:r>
              <a:rPr sz="1600" spc="-35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Terminates </a:t>
            </a:r>
            <a:r>
              <a:rPr sz="1600" spc="-5" dirty="0">
                <a:latin typeface="Calibri"/>
                <a:cs typeface="Calibri"/>
              </a:rPr>
              <a:t>with a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DBN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0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276858" y="2923413"/>
            <a:ext cx="1982470" cy="1381125"/>
            <a:chOff x="1276858" y="2923413"/>
            <a:chExt cx="1982470" cy="1381125"/>
          </a:xfrm>
        </p:grpSpPr>
        <p:sp>
          <p:nvSpPr>
            <p:cNvPr id="30" name="object 30"/>
            <p:cNvSpPr/>
            <p:nvPr/>
          </p:nvSpPr>
          <p:spPr>
            <a:xfrm>
              <a:off x="1283208" y="2929763"/>
              <a:ext cx="1969770" cy="1368425"/>
            </a:xfrm>
            <a:custGeom>
              <a:avLst/>
              <a:gdLst/>
              <a:ahLst/>
              <a:cxnLst/>
              <a:rect l="l" t="t" r="r" b="b"/>
              <a:pathLst>
                <a:path w="1969770" h="1368425">
                  <a:moveTo>
                    <a:pt x="1969389" y="0"/>
                  </a:moveTo>
                  <a:lnTo>
                    <a:pt x="673861" y="989964"/>
                  </a:lnTo>
                  <a:lnTo>
                    <a:pt x="0" y="989964"/>
                  </a:lnTo>
                  <a:lnTo>
                    <a:pt x="0" y="1367917"/>
                  </a:lnTo>
                  <a:lnTo>
                    <a:pt x="1155192" y="1367917"/>
                  </a:lnTo>
                  <a:lnTo>
                    <a:pt x="1155192" y="989964"/>
                  </a:lnTo>
                  <a:lnTo>
                    <a:pt x="962660" y="989964"/>
                  </a:lnTo>
                  <a:lnTo>
                    <a:pt x="196938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83208" y="2929763"/>
              <a:ext cx="1969770" cy="1368425"/>
            </a:xfrm>
            <a:custGeom>
              <a:avLst/>
              <a:gdLst/>
              <a:ahLst/>
              <a:cxnLst/>
              <a:rect l="l" t="t" r="r" b="b"/>
              <a:pathLst>
                <a:path w="1969770" h="1368425">
                  <a:moveTo>
                    <a:pt x="0" y="989964"/>
                  </a:moveTo>
                  <a:lnTo>
                    <a:pt x="673861" y="989964"/>
                  </a:lnTo>
                  <a:lnTo>
                    <a:pt x="1969389" y="0"/>
                  </a:lnTo>
                  <a:lnTo>
                    <a:pt x="962660" y="989964"/>
                  </a:lnTo>
                  <a:lnTo>
                    <a:pt x="1155192" y="989964"/>
                  </a:lnTo>
                  <a:lnTo>
                    <a:pt x="1155192" y="1052957"/>
                  </a:lnTo>
                  <a:lnTo>
                    <a:pt x="1155192" y="1147445"/>
                  </a:lnTo>
                  <a:lnTo>
                    <a:pt x="1155192" y="1367917"/>
                  </a:lnTo>
                  <a:lnTo>
                    <a:pt x="962660" y="1367917"/>
                  </a:lnTo>
                  <a:lnTo>
                    <a:pt x="673861" y="1367917"/>
                  </a:lnTo>
                  <a:lnTo>
                    <a:pt x="0" y="1367917"/>
                  </a:lnTo>
                  <a:lnTo>
                    <a:pt x="0" y="1147445"/>
                  </a:lnTo>
                  <a:lnTo>
                    <a:pt x="0" y="1052957"/>
                  </a:lnTo>
                  <a:lnTo>
                    <a:pt x="0" y="989964"/>
                  </a:lnTo>
                  <a:close/>
                </a:path>
              </a:pathLst>
            </a:custGeom>
            <a:ln w="12192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462786" y="3944569"/>
            <a:ext cx="7943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firstFree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930907" y="4728971"/>
            <a:ext cx="7667625" cy="1332230"/>
            <a:chOff x="1930907" y="4728971"/>
            <a:chExt cx="7667625" cy="1332230"/>
          </a:xfrm>
        </p:grpSpPr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5479" y="4733543"/>
              <a:ext cx="7658100" cy="132283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935479" y="4733543"/>
              <a:ext cx="7658100" cy="1323340"/>
            </a:xfrm>
            <a:custGeom>
              <a:avLst/>
              <a:gdLst/>
              <a:ahLst/>
              <a:cxnLst/>
              <a:rect l="l" t="t" r="r" b="b"/>
              <a:pathLst>
                <a:path w="7658100" h="1323339">
                  <a:moveTo>
                    <a:pt x="0" y="1322831"/>
                  </a:moveTo>
                  <a:lnTo>
                    <a:pt x="7658100" y="1322831"/>
                  </a:lnTo>
                  <a:lnTo>
                    <a:pt x="7658100" y="0"/>
                  </a:lnTo>
                  <a:lnTo>
                    <a:pt x="0" y="0"/>
                  </a:lnTo>
                  <a:lnTo>
                    <a:pt x="0" y="1322831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2694051" y="5516308"/>
            <a:ext cx="1000125" cy="238125"/>
          </a:xfrm>
          <a:custGeom>
            <a:avLst/>
            <a:gdLst/>
            <a:ahLst/>
            <a:cxnLst/>
            <a:rect l="l" t="t" r="r" b="b"/>
            <a:pathLst>
              <a:path w="1000125" h="238125">
                <a:moveTo>
                  <a:pt x="999744" y="0"/>
                </a:moveTo>
                <a:lnTo>
                  <a:pt x="0" y="0"/>
                </a:lnTo>
                <a:lnTo>
                  <a:pt x="0" y="237743"/>
                </a:lnTo>
                <a:lnTo>
                  <a:pt x="999744" y="237743"/>
                </a:lnTo>
                <a:lnTo>
                  <a:pt x="99974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013966" y="4756150"/>
            <a:ext cx="1804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typedef</a:t>
            </a:r>
            <a:r>
              <a:rPr sz="16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struct</a:t>
            </a:r>
            <a:r>
              <a:rPr sz="1600" spc="-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05502" y="4756150"/>
            <a:ext cx="14706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-8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SuperBlock</a:t>
            </a:r>
            <a:endParaRPr sz="1600">
              <a:latin typeface="Consolas"/>
              <a:cs typeface="Consolas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2217673" y="5064621"/>
          <a:ext cx="6841486" cy="689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7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2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7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4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3722">
                <a:tc>
                  <a:txBody>
                    <a:bodyPr/>
                    <a:lstStyle/>
                    <a:p>
                      <a:pPr marL="31750">
                        <a:lnSpc>
                          <a:spcPts val="1505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i16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5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numBlocks;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505"/>
                        </a:lnSpc>
                      </a:pPr>
                      <a:r>
                        <a:rPr sz="1600" spc="-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5"/>
                        </a:lnSpc>
                      </a:pPr>
                      <a:r>
                        <a:rPr sz="16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total</a:t>
                      </a:r>
                      <a:r>
                        <a:rPr sz="1600" spc="-4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#</a:t>
                      </a:r>
                      <a:r>
                        <a:rPr sz="1600" spc="-4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of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5"/>
                        </a:lnSpc>
                      </a:pPr>
                      <a:r>
                        <a:rPr sz="1600" spc="-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blocks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505"/>
                        </a:lnSpc>
                      </a:pPr>
                      <a:r>
                        <a:rPr sz="16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in</a:t>
                      </a:r>
                      <a:r>
                        <a:rPr sz="1600" spc="-3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BFSDISK</a:t>
                      </a:r>
                      <a:r>
                        <a:rPr sz="1600" spc="-2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sz="1600" spc="-3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100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965">
                <a:tc>
                  <a:txBody>
                    <a:bodyPr/>
                    <a:lstStyle/>
                    <a:p>
                      <a:pPr marL="31750">
                        <a:lnSpc>
                          <a:spcPts val="167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i16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7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numInodes;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670"/>
                        </a:lnSpc>
                      </a:pPr>
                      <a:r>
                        <a:rPr sz="1600" spc="-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0"/>
                        </a:lnSpc>
                      </a:pPr>
                      <a:r>
                        <a:rPr sz="1600" spc="-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total</a:t>
                      </a:r>
                      <a:r>
                        <a:rPr sz="1600" spc="-4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#</a:t>
                      </a:r>
                      <a:r>
                        <a:rPr sz="1600" spc="-4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of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0"/>
                        </a:lnSpc>
                      </a:pPr>
                      <a:r>
                        <a:rPr sz="1600" spc="-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inodes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670"/>
                        </a:lnSpc>
                      </a:pPr>
                      <a:r>
                        <a:rPr sz="16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sz="1600" spc="-7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8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marL="31750">
                        <a:lnSpc>
                          <a:spcPts val="177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i16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77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firstFree;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770"/>
                        </a:lnSpc>
                      </a:pPr>
                      <a:r>
                        <a:rPr sz="1600" spc="-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4610">
                        <a:lnSpc>
                          <a:spcPts val="1770"/>
                        </a:lnSpc>
                      </a:pPr>
                      <a:r>
                        <a:rPr sz="1600" spc="-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DBN</a:t>
                      </a:r>
                      <a:r>
                        <a:rPr sz="1600" spc="-3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of</a:t>
                      </a:r>
                      <a:r>
                        <a:rPr sz="1600" spc="-2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first</a:t>
                      </a:r>
                      <a:r>
                        <a:rPr sz="1600" spc="-3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free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770"/>
                        </a:lnSpc>
                      </a:pPr>
                      <a:r>
                        <a:rPr sz="1600" spc="-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block</a:t>
                      </a:r>
                      <a:r>
                        <a:rPr sz="1600" spc="-3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sz="1600" spc="-3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3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2013966" y="5731865"/>
            <a:ext cx="91566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onsolas"/>
                <a:cs typeface="Consolas"/>
              </a:rPr>
              <a:t>}</a:t>
            </a:r>
            <a:r>
              <a:rPr sz="1600" spc="-80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Super;</a:t>
            </a:r>
            <a:endParaRPr sz="1600">
              <a:latin typeface="Consolas"/>
              <a:cs typeface="Consolas"/>
            </a:endParaRPr>
          </a:p>
        </p:txBody>
      </p:sp>
      <p:pic>
        <p:nvPicPr>
          <p:cNvPr id="41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57031" y="3781044"/>
            <a:ext cx="3450335" cy="585215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8257031" y="3781044"/>
            <a:ext cx="3450590" cy="58547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710" marR="509270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latin typeface="Calibri"/>
                <a:cs typeface="Calibri"/>
              </a:rPr>
              <a:t>Index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</a:t>
            </a:r>
            <a:r>
              <a:rPr sz="1600" spc="-15" dirty="0">
                <a:latin typeface="Calibri"/>
                <a:cs typeface="Calibri"/>
              </a:rPr>
              <a:t> first </a:t>
            </a:r>
            <a:r>
              <a:rPr sz="1600" spc="-5" dirty="0">
                <a:latin typeface="Calibri"/>
                <a:cs typeface="Calibri"/>
              </a:rPr>
              <a:t>2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bytes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 each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block.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Fragile,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if </a:t>
            </a:r>
            <a:r>
              <a:rPr sz="1600" spc="-10" dirty="0">
                <a:latin typeface="Calibri"/>
                <a:cs typeface="Calibri"/>
              </a:rPr>
              <a:t>we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lose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one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pointer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33893" y="1087945"/>
            <a:ext cx="9530080" cy="4781550"/>
            <a:chOff x="1433893" y="1087945"/>
            <a:chExt cx="9530080" cy="4781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8655" y="1092708"/>
              <a:ext cx="9520428" cy="47716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38655" y="1092708"/>
              <a:ext cx="9520555" cy="4772025"/>
            </a:xfrm>
            <a:custGeom>
              <a:avLst/>
              <a:gdLst/>
              <a:ahLst/>
              <a:cxnLst/>
              <a:rect l="l" t="t" r="r" b="b"/>
              <a:pathLst>
                <a:path w="9520555" h="4772025">
                  <a:moveTo>
                    <a:pt x="0" y="4771644"/>
                  </a:moveTo>
                  <a:lnTo>
                    <a:pt x="9520428" y="4771644"/>
                  </a:lnTo>
                  <a:lnTo>
                    <a:pt x="9520428" y="0"/>
                  </a:lnTo>
                  <a:lnTo>
                    <a:pt x="0" y="0"/>
                  </a:lnTo>
                  <a:lnTo>
                    <a:pt x="0" y="4771644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17650" y="1603324"/>
            <a:ext cx="8806815" cy="10013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9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============================================================================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onsolas"/>
                <a:cs typeface="Consolas"/>
              </a:rPr>
              <a:t>i32</a:t>
            </a:r>
            <a:r>
              <a:rPr sz="1600" spc="-2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bfsInitFreeList()</a:t>
            </a:r>
            <a:r>
              <a:rPr sz="1600" spc="-25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234950">
              <a:lnSpc>
                <a:spcPct val="100000"/>
              </a:lnSpc>
            </a:pPr>
            <a:r>
              <a:rPr sz="1600" spc="-10" dirty="0">
                <a:latin typeface="Consolas"/>
                <a:cs typeface="Consolas"/>
              </a:rPr>
              <a:t>i16</a:t>
            </a:r>
            <a:r>
              <a:rPr sz="1600" spc="-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buf[I16SPERBLOCK]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=</a:t>
            </a:r>
            <a:r>
              <a:rPr sz="1600" spc="-10" dirty="0">
                <a:latin typeface="Consolas"/>
                <a:cs typeface="Consolas"/>
              </a:rPr>
              <a:t> {</a:t>
            </a:r>
            <a:r>
              <a:rPr sz="1600" spc="-10" dirty="0">
                <a:solidFill>
                  <a:srgbClr val="098557"/>
                </a:solidFill>
                <a:latin typeface="Consolas"/>
                <a:cs typeface="Consolas"/>
              </a:rPr>
              <a:t>0</a:t>
            </a:r>
            <a:r>
              <a:rPr sz="1600" spc="-10" dirty="0">
                <a:latin typeface="Consolas"/>
                <a:cs typeface="Consolas"/>
              </a:rPr>
              <a:t>};</a:t>
            </a:r>
            <a:endParaRPr sz="1600">
              <a:latin typeface="Consolas"/>
              <a:cs typeface="Consolas"/>
            </a:endParaRPr>
          </a:p>
          <a:p>
            <a:pPr marL="234950">
              <a:lnSpc>
                <a:spcPct val="100000"/>
              </a:lnSpc>
            </a:pPr>
            <a:r>
              <a:rPr sz="1600" spc="-10" dirty="0">
                <a:latin typeface="Consolas"/>
                <a:cs typeface="Consolas"/>
              </a:rPr>
              <a:t>i32</a:t>
            </a:r>
            <a:r>
              <a:rPr sz="1600" spc="-2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ret</a:t>
            </a:r>
            <a:r>
              <a:rPr sz="1600" spc="-3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=</a:t>
            </a:r>
            <a:r>
              <a:rPr sz="1600" spc="-30" dirty="0"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98557"/>
                </a:solidFill>
                <a:latin typeface="Consolas"/>
                <a:cs typeface="Consolas"/>
              </a:rPr>
              <a:t>0</a:t>
            </a:r>
            <a:r>
              <a:rPr sz="1600" spc="-5" dirty="0"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0154" y="2823210"/>
            <a:ext cx="636206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950" marR="5080" indent="-22288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for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dbn</a:t>
            </a:r>
            <a:r>
              <a:rPr sz="1600" spc="-2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= </a:t>
            </a:r>
            <a:r>
              <a:rPr sz="1600" spc="-10" dirty="0">
                <a:latin typeface="Consolas"/>
                <a:cs typeface="Consolas"/>
              </a:rPr>
              <a:t>NUMMETA; dbn</a:t>
            </a:r>
            <a:r>
              <a:rPr sz="160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&lt;</a:t>
            </a:r>
            <a:r>
              <a:rPr sz="1600" spc="-10" dirty="0">
                <a:latin typeface="Consolas"/>
                <a:cs typeface="Consolas"/>
              </a:rPr>
              <a:t> BLOCKSPERDISK</a:t>
            </a:r>
            <a:r>
              <a:rPr sz="160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- </a:t>
            </a:r>
            <a:r>
              <a:rPr sz="1600" spc="-5" dirty="0">
                <a:solidFill>
                  <a:srgbClr val="098557"/>
                </a:solidFill>
                <a:latin typeface="Consolas"/>
                <a:cs typeface="Consolas"/>
              </a:rPr>
              <a:t>1</a:t>
            </a:r>
            <a:r>
              <a:rPr sz="1600" spc="-5" dirty="0">
                <a:latin typeface="Consolas"/>
                <a:cs typeface="Consolas"/>
              </a:rPr>
              <a:t>; </a:t>
            </a:r>
            <a:r>
              <a:rPr sz="1600" spc="-10" dirty="0">
                <a:latin typeface="Consolas"/>
                <a:cs typeface="Consolas"/>
              </a:rPr>
              <a:t>++dbn) </a:t>
            </a:r>
            <a:r>
              <a:rPr sz="1600" spc="-5" dirty="0">
                <a:latin typeface="Consolas"/>
                <a:cs typeface="Consolas"/>
              </a:rPr>
              <a:t>{ </a:t>
            </a:r>
            <a:r>
              <a:rPr sz="1600" spc="-86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buf[</a:t>
            </a:r>
            <a:r>
              <a:rPr sz="1600" spc="-10" dirty="0">
                <a:solidFill>
                  <a:srgbClr val="098557"/>
                </a:solidFill>
                <a:latin typeface="Consolas"/>
                <a:cs typeface="Consolas"/>
              </a:rPr>
              <a:t>0</a:t>
            </a:r>
            <a:r>
              <a:rPr sz="1600" spc="-10" dirty="0">
                <a:latin typeface="Consolas"/>
                <a:cs typeface="Consolas"/>
              </a:rPr>
              <a:t>]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=</a:t>
            </a:r>
            <a:r>
              <a:rPr sz="1600" spc="-10" dirty="0">
                <a:latin typeface="Consolas"/>
                <a:cs typeface="Consolas"/>
              </a:rPr>
              <a:t> dbn </a:t>
            </a:r>
            <a:r>
              <a:rPr sz="1600" spc="-5" dirty="0">
                <a:latin typeface="Consolas"/>
                <a:cs typeface="Consolas"/>
              </a:rPr>
              <a:t>+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98557"/>
                </a:solidFill>
                <a:latin typeface="Consolas"/>
                <a:cs typeface="Consolas"/>
              </a:rPr>
              <a:t>1</a:t>
            </a:r>
            <a:r>
              <a:rPr sz="1600" spc="-5" dirty="0"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  <a:p>
            <a:pPr marL="234950">
              <a:lnSpc>
                <a:spcPct val="100000"/>
              </a:lnSpc>
            </a:pPr>
            <a:r>
              <a:rPr sz="1600" spc="-10" dirty="0">
                <a:latin typeface="Consolas"/>
                <a:cs typeface="Consolas"/>
              </a:rPr>
              <a:t>bioWrite(dbn,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(i8*)buf);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0154" y="3554984"/>
            <a:ext cx="137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0154" y="4042664"/>
            <a:ext cx="42506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onsolas"/>
                <a:cs typeface="Consolas"/>
              </a:rPr>
              <a:t>buf[</a:t>
            </a:r>
            <a:r>
              <a:rPr sz="1600" spc="-10" dirty="0">
                <a:solidFill>
                  <a:srgbClr val="098557"/>
                </a:solidFill>
                <a:latin typeface="Consolas"/>
                <a:cs typeface="Consolas"/>
              </a:rPr>
              <a:t>0</a:t>
            </a:r>
            <a:r>
              <a:rPr sz="1600" spc="-10" dirty="0">
                <a:latin typeface="Consolas"/>
                <a:cs typeface="Consolas"/>
              </a:rPr>
              <a:t>]</a:t>
            </a:r>
            <a:r>
              <a:rPr sz="1600" spc="-4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=</a:t>
            </a:r>
            <a:r>
              <a:rPr sz="1600" spc="-35" dirty="0"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98557"/>
                </a:solidFill>
                <a:latin typeface="Consolas"/>
                <a:cs typeface="Consolas"/>
              </a:rPr>
              <a:t>0</a:t>
            </a:r>
            <a:r>
              <a:rPr sz="1600" spc="-5" dirty="0"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onsolas"/>
                <a:cs typeface="Consolas"/>
              </a:rPr>
              <a:t>bioWrite(BLOCKSPERDISK</a:t>
            </a:r>
            <a:r>
              <a:rPr sz="160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-</a:t>
            </a:r>
            <a:r>
              <a:rPr sz="1600" spc="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98557"/>
                </a:solidFill>
                <a:latin typeface="Consolas"/>
                <a:cs typeface="Consolas"/>
              </a:rPr>
              <a:t>1</a:t>
            </a:r>
            <a:r>
              <a:rPr sz="1600" spc="-10" dirty="0">
                <a:latin typeface="Consolas"/>
                <a:cs typeface="Consolas"/>
              </a:rPr>
              <a:t>,</a:t>
            </a:r>
            <a:r>
              <a:rPr sz="1600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(i8*)buf);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31305" y="4286503"/>
            <a:ext cx="20269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end</a:t>
            </a:r>
            <a:r>
              <a:rPr sz="16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of</a:t>
            </a:r>
            <a:r>
              <a:rPr sz="16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Freelist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17650" y="4773879"/>
            <a:ext cx="14725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return</a:t>
            </a:r>
            <a:r>
              <a:rPr sz="1600" spc="-8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ret;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913123" y="269494"/>
            <a:ext cx="3216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Initialize</a:t>
            </a:r>
            <a:r>
              <a:rPr spc="-55" dirty="0"/>
              <a:t> </a:t>
            </a:r>
            <a:r>
              <a:rPr spc="-15" dirty="0"/>
              <a:t>Free</a:t>
            </a:r>
            <a:r>
              <a:rPr spc="-60" dirty="0"/>
              <a:t> </a:t>
            </a:r>
            <a:r>
              <a:rPr spc="-15" dirty="0"/>
              <a:t>List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9294685" y="2823781"/>
            <a:ext cx="2237740" cy="655955"/>
            <a:chOff x="9294685" y="2823781"/>
            <a:chExt cx="2237740" cy="65595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9447" y="2828544"/>
              <a:ext cx="2228088" cy="64617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299447" y="2828544"/>
              <a:ext cx="2228215" cy="646430"/>
            </a:xfrm>
            <a:custGeom>
              <a:avLst/>
              <a:gdLst/>
              <a:ahLst/>
              <a:cxnLst/>
              <a:rect l="l" t="t" r="r" b="b"/>
              <a:pathLst>
                <a:path w="2228215" h="646429">
                  <a:moveTo>
                    <a:pt x="0" y="646176"/>
                  </a:moveTo>
                  <a:lnTo>
                    <a:pt x="2228088" y="646176"/>
                  </a:lnTo>
                  <a:lnTo>
                    <a:pt x="2228088" y="0"/>
                  </a:lnTo>
                  <a:lnTo>
                    <a:pt x="0" y="0"/>
                  </a:lnTo>
                  <a:lnTo>
                    <a:pt x="0" y="646176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379966" y="2846959"/>
            <a:ext cx="1968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Linked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list</a:t>
            </a:r>
            <a:r>
              <a:rPr sz="1800" spc="-5" dirty="0">
                <a:latin typeface="Calibri"/>
                <a:cs typeface="Calibri"/>
              </a:rPr>
              <a:t> 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DBNs.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Ends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DBN 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10058" y="905002"/>
            <a:ext cx="2828290" cy="1301750"/>
            <a:chOff x="210058" y="905002"/>
            <a:chExt cx="2828290" cy="1301750"/>
          </a:xfrm>
        </p:grpSpPr>
        <p:sp>
          <p:nvSpPr>
            <p:cNvPr id="17" name="object 17"/>
            <p:cNvSpPr/>
            <p:nvPr/>
          </p:nvSpPr>
          <p:spPr>
            <a:xfrm>
              <a:off x="216408" y="911352"/>
              <a:ext cx="2815590" cy="1289050"/>
            </a:xfrm>
            <a:custGeom>
              <a:avLst/>
              <a:gdLst/>
              <a:ahLst/>
              <a:cxnLst/>
              <a:rect l="l" t="t" r="r" b="b"/>
              <a:pathLst>
                <a:path w="2815590" h="1289050">
                  <a:moveTo>
                    <a:pt x="1472184" y="0"/>
                  </a:moveTo>
                  <a:lnTo>
                    <a:pt x="0" y="0"/>
                  </a:lnTo>
                  <a:lnTo>
                    <a:pt x="0" y="649224"/>
                  </a:lnTo>
                  <a:lnTo>
                    <a:pt x="858774" y="649224"/>
                  </a:lnTo>
                  <a:lnTo>
                    <a:pt x="2815336" y="1289050"/>
                  </a:lnTo>
                  <a:lnTo>
                    <a:pt x="1226820" y="649224"/>
                  </a:lnTo>
                  <a:lnTo>
                    <a:pt x="1472184" y="649224"/>
                  </a:lnTo>
                  <a:lnTo>
                    <a:pt x="147218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6408" y="911352"/>
              <a:ext cx="2815590" cy="1289050"/>
            </a:xfrm>
            <a:custGeom>
              <a:avLst/>
              <a:gdLst/>
              <a:ahLst/>
              <a:cxnLst/>
              <a:rect l="l" t="t" r="r" b="b"/>
              <a:pathLst>
                <a:path w="2815590" h="1289050">
                  <a:moveTo>
                    <a:pt x="0" y="0"/>
                  </a:moveTo>
                  <a:lnTo>
                    <a:pt x="858774" y="0"/>
                  </a:lnTo>
                  <a:lnTo>
                    <a:pt x="1226820" y="0"/>
                  </a:lnTo>
                  <a:lnTo>
                    <a:pt x="1472184" y="0"/>
                  </a:lnTo>
                  <a:lnTo>
                    <a:pt x="1472184" y="378713"/>
                  </a:lnTo>
                  <a:lnTo>
                    <a:pt x="1472184" y="541020"/>
                  </a:lnTo>
                  <a:lnTo>
                    <a:pt x="1472184" y="649224"/>
                  </a:lnTo>
                  <a:lnTo>
                    <a:pt x="1226820" y="649224"/>
                  </a:lnTo>
                  <a:lnTo>
                    <a:pt x="2815336" y="1289050"/>
                  </a:lnTo>
                  <a:lnTo>
                    <a:pt x="858774" y="649224"/>
                  </a:lnTo>
                  <a:lnTo>
                    <a:pt x="0" y="649224"/>
                  </a:lnTo>
                  <a:lnTo>
                    <a:pt x="0" y="541020"/>
                  </a:lnTo>
                  <a:lnTo>
                    <a:pt x="0" y="378713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63016" y="1333880"/>
            <a:ext cx="4097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15" baseline="30864" dirty="0">
                <a:latin typeface="Calibri"/>
                <a:cs typeface="Calibri"/>
              </a:rPr>
              <a:t>b</a:t>
            </a:r>
            <a:r>
              <a:rPr sz="2700" spc="-37" baseline="30864" dirty="0">
                <a:latin typeface="Calibri"/>
                <a:cs typeface="Calibri"/>
              </a:rPr>
              <a:t>f</a:t>
            </a:r>
            <a:r>
              <a:rPr sz="2700" spc="-7" baseline="30864" dirty="0">
                <a:latin typeface="Calibri"/>
                <a:cs typeface="Calibri"/>
              </a:rPr>
              <a:t>s</a:t>
            </a:r>
            <a:r>
              <a:rPr sz="2700" spc="7" baseline="30864" dirty="0">
                <a:latin typeface="Calibri"/>
                <a:cs typeface="Calibri"/>
              </a:rPr>
              <a:t>.</a:t>
            </a:r>
            <a:r>
              <a:rPr sz="2700" baseline="30864" dirty="0">
                <a:latin typeface="Calibri"/>
                <a:cs typeface="Calibri"/>
              </a:rPr>
              <a:t>h</a:t>
            </a:r>
            <a:r>
              <a:rPr sz="2700" spc="-15" baseline="30864" dirty="0">
                <a:latin typeface="Calibri"/>
                <a:cs typeface="Calibri"/>
              </a:rPr>
              <a:t> </a:t>
            </a:r>
            <a:r>
              <a:rPr sz="2700" baseline="30864" dirty="0">
                <a:latin typeface="Calibri"/>
                <a:cs typeface="Calibri"/>
              </a:rPr>
              <a:t>as 256</a:t>
            </a:r>
            <a:r>
              <a:rPr sz="2700" spc="-307" baseline="30864" dirty="0"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/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 Initializ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e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th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e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 Freelist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841241" y="1057402"/>
            <a:ext cx="2997200" cy="1797050"/>
            <a:chOff x="3841241" y="1057402"/>
            <a:chExt cx="2997200" cy="1797050"/>
          </a:xfrm>
        </p:grpSpPr>
        <p:sp>
          <p:nvSpPr>
            <p:cNvPr id="21" name="object 21"/>
            <p:cNvSpPr/>
            <p:nvPr/>
          </p:nvSpPr>
          <p:spPr>
            <a:xfrm>
              <a:off x="3847591" y="1063752"/>
              <a:ext cx="2984500" cy="1784350"/>
            </a:xfrm>
            <a:custGeom>
              <a:avLst/>
              <a:gdLst/>
              <a:ahLst/>
              <a:cxnLst/>
              <a:rect l="l" t="t" r="r" b="b"/>
              <a:pathLst>
                <a:path w="2984500" h="1784350">
                  <a:moveTo>
                    <a:pt x="2984500" y="0"/>
                  </a:moveTo>
                  <a:lnTo>
                    <a:pt x="1512316" y="0"/>
                  </a:lnTo>
                  <a:lnTo>
                    <a:pt x="1512316" y="649224"/>
                  </a:lnTo>
                  <a:lnTo>
                    <a:pt x="1757680" y="649224"/>
                  </a:lnTo>
                  <a:lnTo>
                    <a:pt x="0" y="1784223"/>
                  </a:lnTo>
                  <a:lnTo>
                    <a:pt x="2125726" y="649224"/>
                  </a:lnTo>
                  <a:lnTo>
                    <a:pt x="2984500" y="649224"/>
                  </a:lnTo>
                  <a:lnTo>
                    <a:pt x="29845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47591" y="1063752"/>
              <a:ext cx="2984500" cy="1784350"/>
            </a:xfrm>
            <a:custGeom>
              <a:avLst/>
              <a:gdLst/>
              <a:ahLst/>
              <a:cxnLst/>
              <a:rect l="l" t="t" r="r" b="b"/>
              <a:pathLst>
                <a:path w="2984500" h="1784350">
                  <a:moveTo>
                    <a:pt x="1512316" y="0"/>
                  </a:moveTo>
                  <a:lnTo>
                    <a:pt x="1757680" y="0"/>
                  </a:lnTo>
                  <a:lnTo>
                    <a:pt x="2125726" y="0"/>
                  </a:lnTo>
                  <a:lnTo>
                    <a:pt x="2984500" y="0"/>
                  </a:lnTo>
                  <a:lnTo>
                    <a:pt x="2984500" y="378713"/>
                  </a:lnTo>
                  <a:lnTo>
                    <a:pt x="2984500" y="541020"/>
                  </a:lnTo>
                  <a:lnTo>
                    <a:pt x="2984500" y="649224"/>
                  </a:lnTo>
                  <a:lnTo>
                    <a:pt x="2125726" y="649224"/>
                  </a:lnTo>
                  <a:lnTo>
                    <a:pt x="0" y="1784223"/>
                  </a:lnTo>
                  <a:lnTo>
                    <a:pt x="1757680" y="649224"/>
                  </a:lnTo>
                  <a:lnTo>
                    <a:pt x="1512316" y="649224"/>
                  </a:lnTo>
                  <a:lnTo>
                    <a:pt x="1512316" y="541020"/>
                  </a:lnTo>
                  <a:lnTo>
                    <a:pt x="1512316" y="378713"/>
                  </a:lnTo>
                  <a:lnTo>
                    <a:pt x="1512316" y="0"/>
                  </a:lnTo>
                  <a:close/>
                </a:path>
              </a:pathLst>
            </a:custGeom>
            <a:ln w="12191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647372" y="1352204"/>
            <a:ext cx="897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bfs.h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5793422" y="1084859"/>
            <a:ext cx="3503929" cy="1801495"/>
            <a:chOff x="5932932" y="1086358"/>
            <a:chExt cx="3503929" cy="1801495"/>
          </a:xfrm>
        </p:grpSpPr>
        <p:sp>
          <p:nvSpPr>
            <p:cNvPr id="25" name="object 25"/>
            <p:cNvSpPr/>
            <p:nvPr/>
          </p:nvSpPr>
          <p:spPr>
            <a:xfrm>
              <a:off x="5939282" y="1092708"/>
              <a:ext cx="3491229" cy="1788795"/>
            </a:xfrm>
            <a:custGeom>
              <a:avLst/>
              <a:gdLst/>
              <a:ahLst/>
              <a:cxnLst/>
              <a:rect l="l" t="t" r="r" b="b"/>
              <a:pathLst>
                <a:path w="3491229" h="1788795">
                  <a:moveTo>
                    <a:pt x="3491229" y="0"/>
                  </a:moveTo>
                  <a:lnTo>
                    <a:pt x="1769110" y="0"/>
                  </a:lnTo>
                  <a:lnTo>
                    <a:pt x="1769110" y="650747"/>
                  </a:lnTo>
                  <a:lnTo>
                    <a:pt x="2056129" y="650747"/>
                  </a:lnTo>
                  <a:lnTo>
                    <a:pt x="0" y="1788414"/>
                  </a:lnTo>
                  <a:lnTo>
                    <a:pt x="2486660" y="650747"/>
                  </a:lnTo>
                  <a:lnTo>
                    <a:pt x="3491229" y="650747"/>
                  </a:lnTo>
                  <a:lnTo>
                    <a:pt x="349122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939282" y="1092708"/>
              <a:ext cx="3491229" cy="1788795"/>
            </a:xfrm>
            <a:custGeom>
              <a:avLst/>
              <a:gdLst/>
              <a:ahLst/>
              <a:cxnLst/>
              <a:rect l="l" t="t" r="r" b="b"/>
              <a:pathLst>
                <a:path w="3491229" h="1788795">
                  <a:moveTo>
                    <a:pt x="1769110" y="0"/>
                  </a:moveTo>
                  <a:lnTo>
                    <a:pt x="2056129" y="0"/>
                  </a:lnTo>
                  <a:lnTo>
                    <a:pt x="2486660" y="0"/>
                  </a:lnTo>
                  <a:lnTo>
                    <a:pt x="3491229" y="0"/>
                  </a:lnTo>
                  <a:lnTo>
                    <a:pt x="3491229" y="379602"/>
                  </a:lnTo>
                  <a:lnTo>
                    <a:pt x="3491229" y="542289"/>
                  </a:lnTo>
                  <a:lnTo>
                    <a:pt x="3491229" y="650747"/>
                  </a:lnTo>
                  <a:lnTo>
                    <a:pt x="2486660" y="650747"/>
                  </a:lnTo>
                  <a:lnTo>
                    <a:pt x="0" y="1788414"/>
                  </a:lnTo>
                  <a:lnTo>
                    <a:pt x="2056129" y="650747"/>
                  </a:lnTo>
                  <a:lnTo>
                    <a:pt x="1769110" y="650747"/>
                  </a:lnTo>
                  <a:lnTo>
                    <a:pt x="1769110" y="542289"/>
                  </a:lnTo>
                  <a:lnTo>
                    <a:pt x="1769110" y="379602"/>
                  </a:lnTo>
                  <a:lnTo>
                    <a:pt x="1769110" y="0"/>
                  </a:lnTo>
                  <a:close/>
                </a:path>
              </a:pathLst>
            </a:custGeom>
            <a:ln w="12192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827325" y="1379498"/>
            <a:ext cx="146373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 err="1">
                <a:latin typeface="Calibri"/>
                <a:cs typeface="Calibri"/>
              </a:rPr>
              <a:t>Bfs.h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100</a:t>
            </a:r>
          </a:p>
        </p:txBody>
      </p:sp>
      <p:grpSp>
        <p:nvGrpSpPr>
          <p:cNvPr id="29" name="object 29"/>
          <p:cNvGrpSpPr/>
          <p:nvPr/>
        </p:nvGrpSpPr>
        <p:grpSpPr>
          <a:xfrm>
            <a:off x="2608452" y="3624579"/>
            <a:ext cx="4229735" cy="2633345"/>
            <a:chOff x="2608452" y="3624579"/>
            <a:chExt cx="4229735" cy="2633345"/>
          </a:xfrm>
        </p:grpSpPr>
        <p:sp>
          <p:nvSpPr>
            <p:cNvPr id="30" name="object 30"/>
            <p:cNvSpPr/>
            <p:nvPr/>
          </p:nvSpPr>
          <p:spPr>
            <a:xfrm>
              <a:off x="2614548" y="3630675"/>
              <a:ext cx="4217670" cy="2621280"/>
            </a:xfrm>
            <a:custGeom>
              <a:avLst/>
              <a:gdLst/>
              <a:ahLst/>
              <a:cxnLst/>
              <a:rect l="l" t="t" r="r" b="b"/>
              <a:pathLst>
                <a:path w="4217670" h="2621279">
                  <a:moveTo>
                    <a:pt x="0" y="0"/>
                  </a:moveTo>
                  <a:lnTo>
                    <a:pt x="2270633" y="1646936"/>
                  </a:lnTo>
                  <a:lnTo>
                    <a:pt x="1881251" y="1646936"/>
                  </a:lnTo>
                  <a:lnTo>
                    <a:pt x="1881251" y="2620772"/>
                  </a:lnTo>
                  <a:lnTo>
                    <a:pt x="4217543" y="2620772"/>
                  </a:lnTo>
                  <a:lnTo>
                    <a:pt x="4217543" y="1646936"/>
                  </a:lnTo>
                  <a:lnTo>
                    <a:pt x="2854705" y="1646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14548" y="3630675"/>
              <a:ext cx="4217670" cy="2621280"/>
            </a:xfrm>
            <a:custGeom>
              <a:avLst/>
              <a:gdLst/>
              <a:ahLst/>
              <a:cxnLst/>
              <a:rect l="l" t="t" r="r" b="b"/>
              <a:pathLst>
                <a:path w="4217670" h="2621279">
                  <a:moveTo>
                    <a:pt x="1881251" y="1646936"/>
                  </a:moveTo>
                  <a:lnTo>
                    <a:pt x="2270633" y="1646936"/>
                  </a:lnTo>
                  <a:lnTo>
                    <a:pt x="0" y="0"/>
                  </a:lnTo>
                  <a:lnTo>
                    <a:pt x="2854705" y="1646936"/>
                  </a:lnTo>
                  <a:lnTo>
                    <a:pt x="4217543" y="1646936"/>
                  </a:lnTo>
                  <a:lnTo>
                    <a:pt x="4217543" y="1809242"/>
                  </a:lnTo>
                  <a:lnTo>
                    <a:pt x="4217543" y="2052701"/>
                  </a:lnTo>
                  <a:lnTo>
                    <a:pt x="4217543" y="2620772"/>
                  </a:lnTo>
                  <a:lnTo>
                    <a:pt x="2854705" y="2620772"/>
                  </a:lnTo>
                  <a:lnTo>
                    <a:pt x="2270633" y="2620772"/>
                  </a:lnTo>
                  <a:lnTo>
                    <a:pt x="1881251" y="2620772"/>
                  </a:lnTo>
                  <a:lnTo>
                    <a:pt x="1881251" y="2052701"/>
                  </a:lnTo>
                  <a:lnTo>
                    <a:pt x="1881251" y="1809242"/>
                  </a:lnTo>
                  <a:lnTo>
                    <a:pt x="1881251" y="1646936"/>
                  </a:lnTo>
                  <a:close/>
                </a:path>
              </a:pathLst>
            </a:custGeom>
            <a:ln w="12192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699253" y="5325821"/>
            <a:ext cx="1931670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No </a:t>
            </a:r>
            <a:r>
              <a:rPr sz="1800" spc="-5" dirty="0">
                <a:latin typeface="Calibri"/>
                <a:cs typeface="Calibri"/>
              </a:rPr>
              <a:t>need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check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 status.</a:t>
            </a:r>
            <a:r>
              <a:rPr sz="1800" spc="3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Either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succeeds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aborts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73845" y="1414081"/>
            <a:ext cx="7044690" cy="4625975"/>
            <a:chOff x="2573845" y="1414081"/>
            <a:chExt cx="7044690" cy="4625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8607" y="1418844"/>
              <a:ext cx="7034783" cy="46161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78607" y="1418844"/>
              <a:ext cx="7035165" cy="4616450"/>
            </a:xfrm>
            <a:custGeom>
              <a:avLst/>
              <a:gdLst/>
              <a:ahLst/>
              <a:cxnLst/>
              <a:rect l="l" t="t" r="r" b="b"/>
              <a:pathLst>
                <a:path w="7035165" h="4616450">
                  <a:moveTo>
                    <a:pt x="0" y="4616196"/>
                  </a:moveTo>
                  <a:lnTo>
                    <a:pt x="7034783" y="4616196"/>
                  </a:lnTo>
                  <a:lnTo>
                    <a:pt x="7034783" y="0"/>
                  </a:lnTo>
                  <a:lnTo>
                    <a:pt x="0" y="0"/>
                  </a:lnTo>
                  <a:lnTo>
                    <a:pt x="0" y="46161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54984" y="3388867"/>
              <a:ext cx="1870075" cy="1489075"/>
            </a:xfrm>
            <a:custGeom>
              <a:avLst/>
              <a:gdLst/>
              <a:ahLst/>
              <a:cxnLst/>
              <a:rect l="l" t="t" r="r" b="b"/>
              <a:pathLst>
                <a:path w="1870075" h="1489075">
                  <a:moveTo>
                    <a:pt x="885444" y="1280172"/>
                  </a:moveTo>
                  <a:lnTo>
                    <a:pt x="0" y="1280172"/>
                  </a:lnTo>
                  <a:lnTo>
                    <a:pt x="0" y="1488948"/>
                  </a:lnTo>
                  <a:lnTo>
                    <a:pt x="885444" y="1488948"/>
                  </a:lnTo>
                  <a:lnTo>
                    <a:pt x="885444" y="1280172"/>
                  </a:lnTo>
                  <a:close/>
                </a:path>
                <a:path w="1870075" h="1489075">
                  <a:moveTo>
                    <a:pt x="1869935" y="0"/>
                  </a:moveTo>
                  <a:lnTo>
                    <a:pt x="984504" y="0"/>
                  </a:lnTo>
                  <a:lnTo>
                    <a:pt x="984504" y="208788"/>
                  </a:lnTo>
                  <a:lnTo>
                    <a:pt x="1869935" y="208788"/>
                  </a:lnTo>
                  <a:lnTo>
                    <a:pt x="186993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57094" y="1440941"/>
            <a:ext cx="6715759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400" spc="18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=================================================================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5132070" algn="l"/>
              </a:tabLst>
            </a:pP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Allocate</a:t>
            </a:r>
            <a:r>
              <a:rPr sz="1400" spc="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next</a:t>
            </a:r>
            <a:r>
              <a:rPr sz="14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free</a:t>
            </a:r>
            <a:r>
              <a:rPr sz="14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block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from</a:t>
            </a:r>
            <a:r>
              <a:rPr sz="1400" spc="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Freelist.	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Adjust</a:t>
            </a:r>
            <a:r>
              <a:rPr sz="14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Freelist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1685925" algn="l"/>
                <a:tab pos="4147185" algn="l"/>
              </a:tabLst>
            </a:pP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400" spc="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accordingly.	</a:t>
            </a: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On</a:t>
            </a:r>
            <a:r>
              <a:rPr sz="1400" spc="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success,</a:t>
            </a:r>
            <a:r>
              <a:rPr sz="1400" spc="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sz="1400" spc="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DBN.	FATAL</a:t>
            </a:r>
            <a:r>
              <a:rPr sz="14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otherwise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57094" y="2081276"/>
            <a:ext cx="6715759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400" spc="18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=================================================================</a:t>
            </a:r>
            <a:endParaRPr sz="14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i32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bfsFindFreeBlock() {</a:t>
            </a:r>
          </a:p>
          <a:p>
            <a:pPr marL="209550">
              <a:lnSpc>
                <a:spcPct val="100000"/>
              </a:lnSpc>
            </a:pPr>
            <a:r>
              <a:rPr sz="1400" spc="-5" dirty="0">
                <a:latin typeface="Consolas"/>
                <a:cs typeface="Consolas"/>
              </a:rPr>
              <a:t>i8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buf8[BYTESPERBLOCK]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=</a:t>
            </a:r>
            <a:r>
              <a:rPr sz="1400" spc="2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{</a:t>
            </a:r>
            <a:r>
              <a:rPr sz="1400" dirty="0">
                <a:solidFill>
                  <a:srgbClr val="098557"/>
                </a:solidFill>
                <a:latin typeface="Consolas"/>
                <a:cs typeface="Consolas"/>
              </a:rPr>
              <a:t>0</a:t>
            </a:r>
            <a:r>
              <a:rPr sz="1400" dirty="0">
                <a:latin typeface="Consolas"/>
                <a:cs typeface="Consolas"/>
              </a:rPr>
              <a:t>};</a:t>
            </a:r>
          </a:p>
          <a:p>
            <a:pPr marL="20955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bioRead(DBNSUPER, buf8);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53562" y="3129723"/>
            <a:ext cx="27806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nsolas"/>
                <a:cs typeface="Consolas"/>
              </a:rPr>
              <a:t>Super* super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=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(Super*)buf8;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853944" y="3361689"/>
            <a:ext cx="307594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nsolas"/>
                <a:cs typeface="Consolas"/>
              </a:rPr>
              <a:t>i32 dbn =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super-&gt;firstFree;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000FF"/>
                </a:solidFill>
                <a:latin typeface="Consolas"/>
                <a:cs typeface="Consolas"/>
              </a:rPr>
              <a:t>if</a:t>
            </a:r>
            <a:r>
              <a:rPr sz="14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(dbn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==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98557"/>
                </a:solidFill>
                <a:latin typeface="Consolas"/>
                <a:cs typeface="Consolas"/>
              </a:rPr>
              <a:t>0</a:t>
            </a:r>
            <a:r>
              <a:rPr sz="1400" dirty="0">
                <a:latin typeface="Consolas"/>
                <a:cs typeface="Consolas"/>
              </a:rPr>
              <a:t>)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FATAL(EDISKFULL);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97497" y="4001770"/>
            <a:ext cx="21913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for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next</a:t>
            </a: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free</a:t>
            </a: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block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53944" y="4001770"/>
            <a:ext cx="29781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nsolas"/>
                <a:cs typeface="Consolas"/>
              </a:rPr>
              <a:t>i16 buf16[I16SPERBLOCK]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=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{</a:t>
            </a:r>
            <a:r>
              <a:rPr sz="1400" dirty="0">
                <a:solidFill>
                  <a:srgbClr val="098557"/>
                </a:solidFill>
                <a:latin typeface="Consolas"/>
                <a:cs typeface="Consolas"/>
              </a:rPr>
              <a:t>0</a:t>
            </a:r>
            <a:r>
              <a:rPr sz="1400" dirty="0">
                <a:latin typeface="Consolas"/>
                <a:cs typeface="Consolas"/>
              </a:rPr>
              <a:t>};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nsolas"/>
                <a:cs typeface="Consolas"/>
              </a:rPr>
              <a:t>bioRead(dbn,</a:t>
            </a:r>
            <a:r>
              <a:rPr sz="1400" spc="-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buf16);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53944" y="4641544"/>
            <a:ext cx="27825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nsolas"/>
                <a:cs typeface="Consolas"/>
              </a:rPr>
              <a:t>super-&gt;firstFree</a:t>
            </a:r>
            <a:r>
              <a:rPr sz="1400" spc="-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=</a:t>
            </a:r>
            <a:r>
              <a:rPr sz="1400" spc="-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buf16[</a:t>
            </a:r>
            <a:r>
              <a:rPr sz="1400" dirty="0">
                <a:solidFill>
                  <a:srgbClr val="098557"/>
                </a:solidFill>
                <a:latin typeface="Consolas"/>
                <a:cs typeface="Consolas"/>
              </a:rPr>
              <a:t>0</a:t>
            </a:r>
            <a:r>
              <a:rPr sz="1400" dirty="0">
                <a:latin typeface="Consolas"/>
                <a:cs typeface="Consolas"/>
              </a:rPr>
              <a:t>];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97497" y="4641544"/>
            <a:ext cx="22910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new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head 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of</a:t>
            </a: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Freelist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53944" y="5068951"/>
            <a:ext cx="24853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nsolas"/>
                <a:cs typeface="Consolas"/>
              </a:rPr>
              <a:t>bioWrite(DBNSUPER,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buf8);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97497" y="5068951"/>
            <a:ext cx="19945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update</a:t>
            </a: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SuperBlock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53944" y="5495645"/>
            <a:ext cx="11080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return</a:t>
            </a:r>
            <a:r>
              <a:rPr sz="1400" spc="-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dbn;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57094" y="5709005"/>
            <a:ext cx="1238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117975" y="454914"/>
            <a:ext cx="3185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bfsFindFreeBlock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6050534" y="2672842"/>
            <a:ext cx="2707005" cy="984885"/>
            <a:chOff x="6050534" y="2672842"/>
            <a:chExt cx="2707005" cy="984885"/>
          </a:xfrm>
        </p:grpSpPr>
        <p:sp>
          <p:nvSpPr>
            <p:cNvPr id="20" name="object 20"/>
            <p:cNvSpPr/>
            <p:nvPr/>
          </p:nvSpPr>
          <p:spPr>
            <a:xfrm>
              <a:off x="6056884" y="2679192"/>
              <a:ext cx="2694305" cy="972185"/>
            </a:xfrm>
            <a:custGeom>
              <a:avLst/>
              <a:gdLst/>
              <a:ahLst/>
              <a:cxnLst/>
              <a:rect l="l" t="t" r="r" b="b"/>
              <a:pathLst>
                <a:path w="2694304" h="972185">
                  <a:moveTo>
                    <a:pt x="2693923" y="0"/>
                  </a:moveTo>
                  <a:lnTo>
                    <a:pt x="1025143" y="0"/>
                  </a:lnTo>
                  <a:lnTo>
                    <a:pt x="1025143" y="547116"/>
                  </a:lnTo>
                  <a:lnTo>
                    <a:pt x="1303273" y="547116"/>
                  </a:lnTo>
                  <a:lnTo>
                    <a:pt x="0" y="971804"/>
                  </a:lnTo>
                  <a:lnTo>
                    <a:pt x="1720468" y="547116"/>
                  </a:lnTo>
                  <a:lnTo>
                    <a:pt x="2693923" y="547116"/>
                  </a:lnTo>
                  <a:lnTo>
                    <a:pt x="269392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56884" y="2679192"/>
              <a:ext cx="2694305" cy="972185"/>
            </a:xfrm>
            <a:custGeom>
              <a:avLst/>
              <a:gdLst/>
              <a:ahLst/>
              <a:cxnLst/>
              <a:rect l="l" t="t" r="r" b="b"/>
              <a:pathLst>
                <a:path w="2694304" h="972185">
                  <a:moveTo>
                    <a:pt x="1025143" y="0"/>
                  </a:moveTo>
                  <a:lnTo>
                    <a:pt x="1303273" y="0"/>
                  </a:lnTo>
                  <a:lnTo>
                    <a:pt x="1720468" y="0"/>
                  </a:lnTo>
                  <a:lnTo>
                    <a:pt x="2693923" y="0"/>
                  </a:lnTo>
                  <a:lnTo>
                    <a:pt x="2693923" y="319150"/>
                  </a:lnTo>
                  <a:lnTo>
                    <a:pt x="2693923" y="455930"/>
                  </a:lnTo>
                  <a:lnTo>
                    <a:pt x="2693923" y="547116"/>
                  </a:lnTo>
                  <a:lnTo>
                    <a:pt x="1720468" y="547116"/>
                  </a:lnTo>
                  <a:lnTo>
                    <a:pt x="0" y="971804"/>
                  </a:lnTo>
                  <a:lnTo>
                    <a:pt x="1303273" y="547116"/>
                  </a:lnTo>
                  <a:lnTo>
                    <a:pt x="1025143" y="547116"/>
                  </a:lnTo>
                  <a:lnTo>
                    <a:pt x="1025143" y="455930"/>
                  </a:lnTo>
                  <a:lnTo>
                    <a:pt x="1025143" y="319150"/>
                  </a:lnTo>
                  <a:lnTo>
                    <a:pt x="1025143" y="0"/>
                  </a:lnTo>
                  <a:close/>
                </a:path>
              </a:pathLst>
            </a:custGeom>
            <a:ln w="12192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259828" y="2787853"/>
            <a:ext cx="13150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End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freelist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6304" y="4487926"/>
            <a:ext cx="2803525" cy="1769745"/>
            <a:chOff x="146304" y="4487926"/>
            <a:chExt cx="2803525" cy="1769745"/>
          </a:xfrm>
        </p:grpSpPr>
        <p:sp>
          <p:nvSpPr>
            <p:cNvPr id="24" name="object 24"/>
            <p:cNvSpPr/>
            <p:nvPr/>
          </p:nvSpPr>
          <p:spPr>
            <a:xfrm>
              <a:off x="152400" y="4494022"/>
              <a:ext cx="2791460" cy="1757680"/>
            </a:xfrm>
            <a:custGeom>
              <a:avLst/>
              <a:gdLst/>
              <a:ahLst/>
              <a:cxnLst/>
              <a:rect l="l" t="t" r="r" b="b"/>
              <a:pathLst>
                <a:path w="2791460" h="1757679">
                  <a:moveTo>
                    <a:pt x="2791333" y="0"/>
                  </a:moveTo>
                  <a:lnTo>
                    <a:pt x="1362837" y="783589"/>
                  </a:lnTo>
                  <a:lnTo>
                    <a:pt x="0" y="783589"/>
                  </a:lnTo>
                  <a:lnTo>
                    <a:pt x="0" y="1757426"/>
                  </a:lnTo>
                  <a:lnTo>
                    <a:pt x="2336292" y="1757426"/>
                  </a:lnTo>
                  <a:lnTo>
                    <a:pt x="2336292" y="783589"/>
                  </a:lnTo>
                  <a:lnTo>
                    <a:pt x="1946910" y="783589"/>
                  </a:lnTo>
                  <a:lnTo>
                    <a:pt x="279133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2400" y="4494022"/>
              <a:ext cx="2791460" cy="1757680"/>
            </a:xfrm>
            <a:custGeom>
              <a:avLst/>
              <a:gdLst/>
              <a:ahLst/>
              <a:cxnLst/>
              <a:rect l="l" t="t" r="r" b="b"/>
              <a:pathLst>
                <a:path w="2791460" h="1757679">
                  <a:moveTo>
                    <a:pt x="0" y="783589"/>
                  </a:moveTo>
                  <a:lnTo>
                    <a:pt x="1362837" y="783589"/>
                  </a:lnTo>
                  <a:lnTo>
                    <a:pt x="2791333" y="0"/>
                  </a:lnTo>
                  <a:lnTo>
                    <a:pt x="1946910" y="783589"/>
                  </a:lnTo>
                  <a:lnTo>
                    <a:pt x="2336292" y="783589"/>
                  </a:lnTo>
                  <a:lnTo>
                    <a:pt x="2336292" y="945895"/>
                  </a:lnTo>
                  <a:lnTo>
                    <a:pt x="2336292" y="1189355"/>
                  </a:lnTo>
                  <a:lnTo>
                    <a:pt x="2336292" y="1757426"/>
                  </a:lnTo>
                  <a:lnTo>
                    <a:pt x="1946910" y="1757426"/>
                  </a:lnTo>
                  <a:lnTo>
                    <a:pt x="1362837" y="1757426"/>
                  </a:lnTo>
                  <a:lnTo>
                    <a:pt x="0" y="1757426"/>
                  </a:lnTo>
                  <a:lnTo>
                    <a:pt x="0" y="1189355"/>
                  </a:lnTo>
                  <a:lnTo>
                    <a:pt x="0" y="945895"/>
                  </a:lnTo>
                  <a:lnTo>
                    <a:pt x="0" y="783589"/>
                  </a:lnTo>
                  <a:close/>
                </a:path>
              </a:pathLst>
            </a:custGeom>
            <a:ln w="12192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55193" y="5325821"/>
            <a:ext cx="1931670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No </a:t>
            </a:r>
            <a:r>
              <a:rPr sz="1800" spc="-5" dirty="0">
                <a:latin typeface="Calibri"/>
                <a:cs typeface="Calibri"/>
              </a:rPr>
              <a:t>need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check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 status.</a:t>
            </a:r>
            <a:r>
              <a:rPr sz="1800" spc="3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Either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succeeds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aborts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58917" y="6426809"/>
            <a:ext cx="20732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CSS430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: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 Operating</a:t>
            </a:r>
            <a:r>
              <a:rPr sz="1200" spc="-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Systems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: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BFS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94211" y="642680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43265" y="1162621"/>
            <a:ext cx="9140190" cy="4287520"/>
            <a:chOff x="1743265" y="1162621"/>
            <a:chExt cx="9140190" cy="42875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8027" y="1167383"/>
              <a:ext cx="9130284" cy="42778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48027" y="1167383"/>
              <a:ext cx="9130665" cy="4277995"/>
            </a:xfrm>
            <a:custGeom>
              <a:avLst/>
              <a:gdLst/>
              <a:ahLst/>
              <a:cxnLst/>
              <a:rect l="l" t="t" r="r" b="b"/>
              <a:pathLst>
                <a:path w="9130665" h="4277995">
                  <a:moveTo>
                    <a:pt x="0" y="4277868"/>
                  </a:moveTo>
                  <a:lnTo>
                    <a:pt x="9130284" y="4277868"/>
                  </a:lnTo>
                  <a:lnTo>
                    <a:pt x="9130284" y="0"/>
                  </a:lnTo>
                  <a:lnTo>
                    <a:pt x="0" y="0"/>
                  </a:lnTo>
                  <a:lnTo>
                    <a:pt x="0" y="4277868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27022" y="1189481"/>
            <a:ext cx="88068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============================================================================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27022" y="1433322"/>
            <a:ext cx="48056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 Write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initial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Super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block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into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DBN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0</a:t>
            </a:r>
            <a:endParaRPr sz="1600">
              <a:latin typeface="Consolas"/>
              <a:cs typeface="Consola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030476" y="2961473"/>
          <a:ext cx="5620384" cy="934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1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0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7272">
                <a:tc>
                  <a:txBody>
                    <a:bodyPr/>
                    <a:lstStyle/>
                    <a:p>
                      <a:pPr marL="31750">
                        <a:lnSpc>
                          <a:spcPts val="1505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Super</a:t>
                      </a:r>
                      <a:r>
                        <a:rPr sz="1600" spc="-5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10" dirty="0">
                          <a:latin typeface="Consolas"/>
                          <a:cs typeface="Consolas"/>
                        </a:rPr>
                        <a:t>sb;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sb.numBlocks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onsolas"/>
                          <a:cs typeface="Consolas"/>
                        </a:rPr>
                        <a:t>=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BLOCKSPERDISK;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47625" algn="r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eg: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100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927">
                <a:tc>
                  <a:txBody>
                    <a:bodyPr/>
                    <a:lstStyle/>
                    <a:p>
                      <a:pPr marR="15240" algn="ctr">
                        <a:lnSpc>
                          <a:spcPts val="167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sb.numInodes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0"/>
                        </a:lnSpc>
                      </a:pPr>
                      <a:r>
                        <a:rPr sz="1600" dirty="0">
                          <a:latin typeface="Consolas"/>
                          <a:cs typeface="Consolas"/>
                        </a:rPr>
                        <a:t>=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67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NUMINODES;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ts val="1670"/>
                        </a:lnSpc>
                      </a:pPr>
                      <a:r>
                        <a:rPr sz="1600" spc="-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0"/>
                        </a:lnSpc>
                      </a:pPr>
                      <a:r>
                        <a:rPr sz="1600" spc="-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eg: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670"/>
                        </a:lnSpc>
                      </a:pPr>
                      <a:r>
                        <a:rPr sz="160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8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265">
                <a:tc>
                  <a:txBody>
                    <a:bodyPr/>
                    <a:lstStyle/>
                    <a:p>
                      <a:pPr marR="15240" algn="ctr">
                        <a:lnSpc>
                          <a:spcPts val="166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sb.firstFree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600" dirty="0">
                          <a:latin typeface="Consolas"/>
                          <a:cs typeface="Consolas"/>
                        </a:rPr>
                        <a:t>=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66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NUMMETA;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ts val="1660"/>
                        </a:lnSpc>
                      </a:pPr>
                      <a:r>
                        <a:rPr sz="1600" spc="-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600" spc="-1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eg: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660"/>
                        </a:lnSpc>
                      </a:pPr>
                      <a:r>
                        <a:rPr sz="160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3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13123" y="269494"/>
            <a:ext cx="3847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Initialize</a:t>
            </a:r>
            <a:r>
              <a:rPr spc="-55" dirty="0"/>
              <a:t> </a:t>
            </a:r>
            <a:r>
              <a:rPr spc="-5" dirty="0"/>
              <a:t>Super</a:t>
            </a:r>
            <a:r>
              <a:rPr spc="-60" dirty="0"/>
              <a:t> </a:t>
            </a:r>
            <a:r>
              <a:rPr dirty="0"/>
              <a:t>Block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8365045" y="3204781"/>
            <a:ext cx="3269615" cy="655955"/>
            <a:chOff x="8365045" y="3204781"/>
            <a:chExt cx="3269615" cy="65595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9807" y="3209544"/>
              <a:ext cx="3259836" cy="6461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369807" y="3209544"/>
              <a:ext cx="3260090" cy="646430"/>
            </a:xfrm>
            <a:custGeom>
              <a:avLst/>
              <a:gdLst/>
              <a:ahLst/>
              <a:cxnLst/>
              <a:rect l="l" t="t" r="r" b="b"/>
              <a:pathLst>
                <a:path w="3260090" h="646429">
                  <a:moveTo>
                    <a:pt x="0" y="646176"/>
                  </a:moveTo>
                  <a:lnTo>
                    <a:pt x="3259836" y="646176"/>
                  </a:lnTo>
                  <a:lnTo>
                    <a:pt x="3259836" y="0"/>
                  </a:lnTo>
                  <a:lnTo>
                    <a:pt x="0" y="0"/>
                  </a:lnTo>
                  <a:lnTo>
                    <a:pt x="0" y="646176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827022" y="1676857"/>
            <a:ext cx="9610725" cy="368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7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============================================================================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onsolas"/>
                <a:cs typeface="Consolas"/>
              </a:rPr>
              <a:t>i32</a:t>
            </a:r>
            <a:r>
              <a:rPr sz="1600" spc="-20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bfsInitSuper(FILE*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fp)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234950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if</a:t>
            </a:r>
            <a:r>
              <a:rPr sz="16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(fp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==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NULL</a:t>
            </a:r>
            <a:r>
              <a:rPr sz="1600" spc="-10" dirty="0">
                <a:latin typeface="Consolas"/>
                <a:cs typeface="Consolas"/>
              </a:rPr>
              <a:t>)</a:t>
            </a:r>
            <a:r>
              <a:rPr sz="1600" spc="-20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FATAL(ENULLPTR);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>
              <a:latin typeface="Consolas"/>
              <a:cs typeface="Consolas"/>
            </a:endParaRPr>
          </a:p>
          <a:p>
            <a:pPr marL="6634480" marR="508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Which of </a:t>
            </a:r>
            <a:r>
              <a:rPr sz="1800" dirty="0">
                <a:latin typeface="Calibri"/>
                <a:cs typeface="Calibri"/>
              </a:rPr>
              <a:t>these </a:t>
            </a:r>
            <a:r>
              <a:rPr sz="1800" spc="-5" dirty="0">
                <a:latin typeface="Calibri"/>
                <a:cs typeface="Calibri"/>
              </a:rPr>
              <a:t>might change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BFSDISK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used?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Calibri"/>
              <a:cs typeface="Calibri"/>
            </a:endParaRPr>
          </a:p>
          <a:p>
            <a:pPr marL="234950">
              <a:lnSpc>
                <a:spcPct val="100000"/>
              </a:lnSpc>
            </a:pPr>
            <a:r>
              <a:rPr sz="1600" spc="-5" dirty="0">
                <a:latin typeface="Consolas"/>
                <a:cs typeface="Consolas"/>
              </a:rPr>
              <a:t>i8</a:t>
            </a:r>
            <a:r>
              <a:rPr sz="1600" spc="-4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buf[BYTESPERBLOCK]</a:t>
            </a:r>
            <a:r>
              <a:rPr sz="1600" spc="-35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=</a:t>
            </a:r>
            <a:r>
              <a:rPr sz="1600" spc="-3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{</a:t>
            </a:r>
            <a:r>
              <a:rPr sz="1600" spc="-10" dirty="0">
                <a:solidFill>
                  <a:srgbClr val="098557"/>
                </a:solidFill>
                <a:latin typeface="Consolas"/>
                <a:cs typeface="Consolas"/>
              </a:rPr>
              <a:t>0</a:t>
            </a:r>
            <a:r>
              <a:rPr sz="1600" spc="-10" dirty="0">
                <a:latin typeface="Consolas"/>
                <a:cs typeface="Consolas"/>
              </a:rPr>
              <a:t>};</a:t>
            </a:r>
            <a:endParaRPr sz="1600">
              <a:latin typeface="Consolas"/>
              <a:cs typeface="Consolas"/>
            </a:endParaRPr>
          </a:p>
          <a:p>
            <a:pPr marL="234950">
              <a:lnSpc>
                <a:spcPct val="100000"/>
              </a:lnSpc>
            </a:pPr>
            <a:r>
              <a:rPr sz="1600" spc="-10" dirty="0">
                <a:latin typeface="Consolas"/>
                <a:cs typeface="Consolas"/>
              </a:rPr>
              <a:t>memcpy(buf,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&amp;sb,</a:t>
            </a:r>
            <a:r>
              <a:rPr sz="1600" spc="-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sizeof</a:t>
            </a:r>
            <a:r>
              <a:rPr sz="1600" spc="-10" dirty="0">
                <a:latin typeface="Consolas"/>
                <a:cs typeface="Consolas"/>
              </a:rPr>
              <a:t>(Super));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Consolas"/>
              <a:cs typeface="Consolas"/>
            </a:endParaRPr>
          </a:p>
          <a:p>
            <a:pPr marL="234950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return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bioWrite(DBNSUPER,</a:t>
            </a:r>
            <a:r>
              <a:rPr sz="1600" spc="-20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buf);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05604" y="1276858"/>
            <a:ext cx="5231765" cy="1102995"/>
            <a:chOff x="4205604" y="1276858"/>
            <a:chExt cx="5231765" cy="1102995"/>
          </a:xfrm>
        </p:grpSpPr>
        <p:sp>
          <p:nvSpPr>
            <p:cNvPr id="16" name="object 16"/>
            <p:cNvSpPr/>
            <p:nvPr/>
          </p:nvSpPr>
          <p:spPr>
            <a:xfrm>
              <a:off x="4211954" y="1283208"/>
              <a:ext cx="5219065" cy="1090295"/>
            </a:xfrm>
            <a:custGeom>
              <a:avLst/>
              <a:gdLst/>
              <a:ahLst/>
              <a:cxnLst/>
              <a:rect l="l" t="t" r="r" b="b"/>
              <a:pathLst>
                <a:path w="5219065" h="1090295">
                  <a:moveTo>
                    <a:pt x="5218557" y="0"/>
                  </a:moveTo>
                  <a:lnTo>
                    <a:pt x="3496437" y="0"/>
                  </a:lnTo>
                  <a:lnTo>
                    <a:pt x="3496437" y="268477"/>
                  </a:lnTo>
                  <a:lnTo>
                    <a:pt x="0" y="1090040"/>
                  </a:lnTo>
                  <a:lnTo>
                    <a:pt x="3496437" y="383539"/>
                  </a:lnTo>
                  <a:lnTo>
                    <a:pt x="3496437" y="460247"/>
                  </a:lnTo>
                  <a:lnTo>
                    <a:pt x="5218557" y="460247"/>
                  </a:lnTo>
                  <a:lnTo>
                    <a:pt x="521855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11954" y="1283208"/>
              <a:ext cx="5219065" cy="1090295"/>
            </a:xfrm>
            <a:custGeom>
              <a:avLst/>
              <a:gdLst/>
              <a:ahLst/>
              <a:cxnLst/>
              <a:rect l="l" t="t" r="r" b="b"/>
              <a:pathLst>
                <a:path w="5219065" h="1090295">
                  <a:moveTo>
                    <a:pt x="3496437" y="0"/>
                  </a:moveTo>
                  <a:lnTo>
                    <a:pt x="3783456" y="0"/>
                  </a:lnTo>
                  <a:lnTo>
                    <a:pt x="4213987" y="0"/>
                  </a:lnTo>
                  <a:lnTo>
                    <a:pt x="5218557" y="0"/>
                  </a:lnTo>
                  <a:lnTo>
                    <a:pt x="5218557" y="268477"/>
                  </a:lnTo>
                  <a:lnTo>
                    <a:pt x="5218557" y="383539"/>
                  </a:lnTo>
                  <a:lnTo>
                    <a:pt x="5218557" y="460247"/>
                  </a:lnTo>
                  <a:lnTo>
                    <a:pt x="4213987" y="460247"/>
                  </a:lnTo>
                  <a:lnTo>
                    <a:pt x="3783456" y="460247"/>
                  </a:lnTo>
                  <a:lnTo>
                    <a:pt x="3496437" y="460247"/>
                  </a:lnTo>
                  <a:lnTo>
                    <a:pt x="3496437" y="383539"/>
                  </a:lnTo>
                  <a:lnTo>
                    <a:pt x="0" y="1090040"/>
                  </a:lnTo>
                  <a:lnTo>
                    <a:pt x="3496437" y="268477"/>
                  </a:lnTo>
                  <a:lnTo>
                    <a:pt x="3496437" y="0"/>
                  </a:lnTo>
                  <a:close/>
                </a:path>
              </a:pathLst>
            </a:custGeom>
            <a:ln w="12192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871206" y="1347978"/>
            <a:ext cx="1398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Abort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program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025395" y="5153405"/>
            <a:ext cx="2350135" cy="1591945"/>
            <a:chOff x="2025395" y="5153405"/>
            <a:chExt cx="2350135" cy="1591945"/>
          </a:xfrm>
        </p:grpSpPr>
        <p:sp>
          <p:nvSpPr>
            <p:cNvPr id="20" name="object 20"/>
            <p:cNvSpPr/>
            <p:nvPr/>
          </p:nvSpPr>
          <p:spPr>
            <a:xfrm>
              <a:off x="2031491" y="5159501"/>
              <a:ext cx="2338070" cy="1579880"/>
            </a:xfrm>
            <a:custGeom>
              <a:avLst/>
              <a:gdLst/>
              <a:ahLst/>
              <a:cxnLst/>
              <a:rect l="l" t="t" r="r" b="b"/>
              <a:pathLst>
                <a:path w="2338070" h="1579879">
                  <a:moveTo>
                    <a:pt x="1217676" y="0"/>
                  </a:moveTo>
                  <a:lnTo>
                    <a:pt x="1363725" y="605790"/>
                  </a:lnTo>
                  <a:lnTo>
                    <a:pt x="0" y="605790"/>
                  </a:lnTo>
                  <a:lnTo>
                    <a:pt x="0" y="1579626"/>
                  </a:lnTo>
                  <a:lnTo>
                    <a:pt x="2337816" y="1579626"/>
                  </a:lnTo>
                  <a:lnTo>
                    <a:pt x="2337816" y="605790"/>
                  </a:lnTo>
                  <a:lnTo>
                    <a:pt x="1948180" y="605790"/>
                  </a:lnTo>
                  <a:lnTo>
                    <a:pt x="121767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31491" y="5159501"/>
              <a:ext cx="2338070" cy="1579880"/>
            </a:xfrm>
            <a:custGeom>
              <a:avLst/>
              <a:gdLst/>
              <a:ahLst/>
              <a:cxnLst/>
              <a:rect l="l" t="t" r="r" b="b"/>
              <a:pathLst>
                <a:path w="2338070" h="1579879">
                  <a:moveTo>
                    <a:pt x="0" y="605790"/>
                  </a:moveTo>
                  <a:lnTo>
                    <a:pt x="1363725" y="605790"/>
                  </a:lnTo>
                  <a:lnTo>
                    <a:pt x="1217676" y="0"/>
                  </a:lnTo>
                  <a:lnTo>
                    <a:pt x="1948180" y="605790"/>
                  </a:lnTo>
                  <a:lnTo>
                    <a:pt x="2337816" y="605790"/>
                  </a:lnTo>
                  <a:lnTo>
                    <a:pt x="2337816" y="768096"/>
                  </a:lnTo>
                  <a:lnTo>
                    <a:pt x="2337816" y="1011555"/>
                  </a:lnTo>
                  <a:lnTo>
                    <a:pt x="2337816" y="1579626"/>
                  </a:lnTo>
                  <a:lnTo>
                    <a:pt x="1948180" y="1579626"/>
                  </a:lnTo>
                  <a:lnTo>
                    <a:pt x="1363725" y="1579626"/>
                  </a:lnTo>
                  <a:lnTo>
                    <a:pt x="0" y="1579626"/>
                  </a:lnTo>
                  <a:lnTo>
                    <a:pt x="0" y="1011555"/>
                  </a:lnTo>
                  <a:lnTo>
                    <a:pt x="0" y="768096"/>
                  </a:lnTo>
                  <a:lnTo>
                    <a:pt x="0" y="605790"/>
                  </a:lnTo>
                  <a:close/>
                </a:path>
              </a:pathLst>
            </a:custGeom>
            <a:ln w="12192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235200" y="5813552"/>
            <a:ext cx="19316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No need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check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 status.</a:t>
            </a:r>
            <a:r>
              <a:rPr sz="1800" spc="3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Either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succeeds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aborts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4505" y="1116025"/>
            <a:ext cx="56013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BFS</a:t>
            </a:r>
            <a:r>
              <a:rPr spc="-15" dirty="0"/>
              <a:t> </a:t>
            </a:r>
            <a:r>
              <a:rPr dirty="0"/>
              <a:t>:</a:t>
            </a:r>
            <a:r>
              <a:rPr spc="-15" dirty="0"/>
              <a:t> </a:t>
            </a:r>
            <a:r>
              <a:rPr spc="-20" dirty="0"/>
              <a:t>FileSystem</a:t>
            </a:r>
            <a:r>
              <a:rPr spc="-25" dirty="0"/>
              <a:t> for</a:t>
            </a:r>
            <a:r>
              <a:rPr spc="-30" dirty="0"/>
              <a:t> </a:t>
            </a:r>
            <a:r>
              <a:rPr spc="-15" dirty="0"/>
              <a:t>Project</a:t>
            </a:r>
            <a:r>
              <a:rPr spc="-25" dirty="0"/>
              <a:t> </a:t>
            </a:r>
            <a:r>
              <a:rPr dirty="0"/>
              <a:t>P5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46020" y="2551176"/>
            <a:ext cx="7629525" cy="2232662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latin typeface="Calibri"/>
                <a:cs typeface="Calibri"/>
              </a:rPr>
              <a:t>For Project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P5,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complete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lang="en-US" spc="25" dirty="0">
                <a:latin typeface="Calibri"/>
                <a:cs typeface="Calibri"/>
              </a:rPr>
              <a:t>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implementation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“BFS”</a:t>
            </a:r>
            <a:r>
              <a:rPr lang="en-US" dirty="0">
                <a:latin typeface="Calibri"/>
                <a:cs typeface="Calibri"/>
              </a:rPr>
              <a:t>: </a:t>
            </a:r>
            <a:r>
              <a:rPr sz="1800" spc="-5" dirty="0">
                <a:latin typeface="Calibri"/>
                <a:cs typeface="Calibri"/>
              </a:rPr>
              <a:t>“Bothell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System”.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alibri"/>
              <a:cs typeface="Calibri"/>
            </a:endParaRPr>
          </a:p>
          <a:p>
            <a:pPr marL="90805" marR="156210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latin typeface="Calibri"/>
                <a:cs typeface="Calibri"/>
              </a:rPr>
              <a:t>It’s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-5" dirty="0">
                <a:latin typeface="Calibri"/>
                <a:cs typeface="Calibri"/>
              </a:rPr>
              <a:t> simplified,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Unix-like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Filesystem,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written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700 </a:t>
            </a:r>
            <a:r>
              <a:rPr sz="1800" spc="-5" dirty="0">
                <a:latin typeface="Calibri"/>
                <a:cs typeface="Calibri"/>
              </a:rPr>
              <a:t>lines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C.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 runs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entirely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user</a:t>
            </a:r>
            <a:r>
              <a:rPr sz="1800" dirty="0">
                <a:latin typeface="Calibri"/>
                <a:cs typeface="Calibri"/>
              </a:rPr>
              <a:t> mode.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makes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easy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modify 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extend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experiments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 dirty="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lang="en-US" spc="-15" dirty="0">
                <a:latin typeface="Calibri"/>
                <a:cs typeface="Calibri"/>
              </a:rPr>
              <a:t>utilize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file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called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BFSDISK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host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OS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hold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‘disk’</a:t>
            </a:r>
            <a:r>
              <a:rPr lang="en-US" sz="1800" spc="-20" dirty="0">
                <a:latin typeface="Calibri"/>
                <a:cs typeface="Calibri"/>
              </a:rPr>
              <a:t>.  </a:t>
            </a:r>
            <a:r>
              <a:rPr lang="en-US" spc="-20" dirty="0">
                <a:latin typeface="Calibri"/>
                <a:cs typeface="Calibri"/>
              </a:rPr>
              <a:t>Initial download  calls this file BFSDISK.PRE (given it’s a representative of a disk it can be modified)</a:t>
            </a:r>
          </a:p>
          <a:p>
            <a:pPr marL="90805">
              <a:lnSpc>
                <a:spcPct val="100000"/>
              </a:lnSpc>
            </a:pPr>
            <a:endParaRPr lang="en-US" sz="1800" spc="-2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43265" y="1072705"/>
            <a:ext cx="9140190" cy="5272405"/>
            <a:chOff x="1743265" y="1072705"/>
            <a:chExt cx="9140190" cy="5272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8027" y="1077467"/>
              <a:ext cx="9130284" cy="52623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48027" y="1077467"/>
              <a:ext cx="9130665" cy="5262880"/>
            </a:xfrm>
            <a:custGeom>
              <a:avLst/>
              <a:gdLst/>
              <a:ahLst/>
              <a:cxnLst/>
              <a:rect l="l" t="t" r="r" b="b"/>
              <a:pathLst>
                <a:path w="9130665" h="5262880">
                  <a:moveTo>
                    <a:pt x="0" y="5262372"/>
                  </a:moveTo>
                  <a:lnTo>
                    <a:pt x="9130284" y="5262372"/>
                  </a:lnTo>
                  <a:lnTo>
                    <a:pt x="9130284" y="0"/>
                  </a:lnTo>
                  <a:lnTo>
                    <a:pt x="0" y="0"/>
                  </a:lnTo>
                  <a:lnTo>
                    <a:pt x="0" y="5262372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827022" y="1099566"/>
            <a:ext cx="880681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============================================================================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Read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512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bytes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from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block number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'dbn'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in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BFS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disk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into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buffer 'buf'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============================================================================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olas"/>
                <a:cs typeface="Consolas"/>
              </a:rPr>
              <a:t>i32</a:t>
            </a:r>
            <a:r>
              <a:rPr sz="1600" spc="-20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bioRead(i32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dbn,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void</a:t>
            </a:r>
            <a:r>
              <a:rPr sz="1600" spc="-5" dirty="0">
                <a:latin typeface="Consolas"/>
                <a:cs typeface="Consolas"/>
              </a:rPr>
              <a:t>*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buf)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49526" y="2319019"/>
            <a:ext cx="44735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2792730" algn="l"/>
              </a:tabLst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i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f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(db</a:t>
            </a:r>
            <a:r>
              <a:rPr sz="1600" spc="-5" dirty="0">
                <a:latin typeface="Consolas"/>
                <a:cs typeface="Consolas"/>
              </a:rPr>
              <a:t>n &lt;</a:t>
            </a:r>
            <a:r>
              <a:rPr sz="1600" spc="-10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98557"/>
                </a:solidFill>
                <a:latin typeface="Consolas"/>
                <a:cs typeface="Consolas"/>
              </a:rPr>
              <a:t>0</a:t>
            </a:r>
            <a:r>
              <a:rPr sz="1600" spc="-5" dirty="0">
                <a:latin typeface="Consolas"/>
                <a:cs typeface="Consolas"/>
              </a:rPr>
              <a:t>)</a:t>
            </a:r>
            <a:r>
              <a:rPr sz="1600" dirty="0">
                <a:latin typeface="Consolas"/>
                <a:cs typeface="Consolas"/>
              </a:rPr>
              <a:t>	</a:t>
            </a:r>
            <a:r>
              <a:rPr sz="1600" spc="-20" dirty="0">
                <a:latin typeface="Consolas"/>
                <a:cs typeface="Consolas"/>
              </a:rPr>
              <a:t>F</a:t>
            </a:r>
            <a:r>
              <a:rPr sz="1600" spc="-5" dirty="0">
                <a:latin typeface="Consolas"/>
                <a:cs typeface="Consolas"/>
              </a:rPr>
              <a:t>AT</a:t>
            </a:r>
            <a:r>
              <a:rPr sz="1600" spc="-10" dirty="0">
                <a:latin typeface="Consolas"/>
                <a:cs typeface="Consolas"/>
              </a:rPr>
              <a:t>A</a:t>
            </a:r>
            <a:r>
              <a:rPr sz="1600" spc="-5" dirty="0">
                <a:latin typeface="Consolas"/>
                <a:cs typeface="Consolas"/>
              </a:rPr>
              <a:t>L(</a:t>
            </a:r>
            <a:r>
              <a:rPr sz="1600" spc="-10" dirty="0">
                <a:latin typeface="Consolas"/>
                <a:cs typeface="Consolas"/>
              </a:rPr>
              <a:t>E</a:t>
            </a:r>
            <a:r>
              <a:rPr sz="1600" spc="-5" dirty="0">
                <a:latin typeface="Consolas"/>
                <a:cs typeface="Consolas"/>
              </a:rPr>
              <a:t>BA</a:t>
            </a:r>
            <a:r>
              <a:rPr sz="1600" spc="-10" dirty="0">
                <a:latin typeface="Consolas"/>
                <a:cs typeface="Consolas"/>
              </a:rPr>
              <a:t>D</a:t>
            </a:r>
            <a:r>
              <a:rPr sz="1600" spc="-5" dirty="0">
                <a:latin typeface="Consolas"/>
                <a:cs typeface="Consolas"/>
              </a:rPr>
              <a:t>DB</a:t>
            </a:r>
            <a:r>
              <a:rPr sz="1600" spc="-10" dirty="0">
                <a:latin typeface="Consolas"/>
                <a:cs typeface="Consolas"/>
              </a:rPr>
              <a:t>N</a:t>
            </a:r>
            <a:r>
              <a:rPr sz="1600" spc="-5" dirty="0">
                <a:latin typeface="Consolas"/>
                <a:cs typeface="Consolas"/>
              </a:rPr>
              <a:t>); 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if</a:t>
            </a:r>
            <a:r>
              <a:rPr sz="16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(dbn</a:t>
            </a:r>
            <a:r>
              <a:rPr sz="1600" spc="-2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&gt;</a:t>
            </a:r>
            <a:r>
              <a:rPr sz="1600" spc="-3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BLOCKSPERDISK)</a:t>
            </a:r>
            <a:r>
              <a:rPr sz="1600" spc="-3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FATAL(EBADDBN);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49526" y="3050539"/>
            <a:ext cx="369442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onsolas"/>
                <a:cs typeface="Consolas"/>
              </a:rPr>
              <a:t>FILE* </a:t>
            </a:r>
            <a:r>
              <a:rPr sz="1600" spc="-5" dirty="0">
                <a:latin typeface="Consolas"/>
                <a:cs typeface="Consolas"/>
              </a:rPr>
              <a:t>fp = </a:t>
            </a:r>
            <a:r>
              <a:rPr sz="1600" spc="-10" dirty="0">
                <a:latin typeface="Consolas"/>
                <a:cs typeface="Consolas"/>
              </a:rPr>
              <a:t>fopen(BFSDISK, </a:t>
            </a:r>
            <a:r>
              <a:rPr sz="1600" spc="-10" dirty="0">
                <a:solidFill>
                  <a:srgbClr val="A21515"/>
                </a:solidFill>
                <a:latin typeface="Consolas"/>
                <a:cs typeface="Consolas"/>
              </a:rPr>
              <a:t>"rb+"</a:t>
            </a:r>
            <a:r>
              <a:rPr sz="1600" spc="-10" dirty="0">
                <a:latin typeface="Consolas"/>
                <a:cs typeface="Consolas"/>
              </a:rPr>
              <a:t>); </a:t>
            </a:r>
            <a:r>
              <a:rPr sz="1600" spc="-865" dirty="0"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if</a:t>
            </a:r>
            <a:r>
              <a:rPr sz="16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(fp </a:t>
            </a:r>
            <a:r>
              <a:rPr sz="1600" spc="-5" dirty="0">
                <a:latin typeface="Consolas"/>
                <a:cs typeface="Consolas"/>
              </a:rPr>
              <a:t>==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NULL</a:t>
            </a:r>
            <a:r>
              <a:rPr sz="1600" spc="-10" dirty="0">
                <a:latin typeface="Consolas"/>
                <a:cs typeface="Consolas"/>
              </a:rPr>
              <a:t>)</a:t>
            </a:r>
            <a:r>
              <a:rPr sz="1600" spc="-20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FATAL(ENODISK);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49526" y="3782314"/>
            <a:ext cx="458343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onsolas"/>
                <a:cs typeface="Consolas"/>
              </a:rPr>
              <a:t>i32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boff </a:t>
            </a:r>
            <a:r>
              <a:rPr sz="1600" spc="-5" dirty="0">
                <a:latin typeface="Consolas"/>
                <a:cs typeface="Consolas"/>
              </a:rPr>
              <a:t>=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dbn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*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BYTESPERBLOCK;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1014094" algn="l"/>
              </a:tabLst>
            </a:pPr>
            <a:r>
              <a:rPr sz="1600" spc="-10" dirty="0">
                <a:latin typeface="Consolas"/>
                <a:cs typeface="Consolas"/>
              </a:rPr>
              <a:t>i32</a:t>
            </a:r>
            <a:r>
              <a:rPr sz="1600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ret	</a:t>
            </a:r>
            <a:r>
              <a:rPr sz="1600" spc="-5" dirty="0">
                <a:latin typeface="Consolas"/>
                <a:cs typeface="Consolas"/>
              </a:rPr>
              <a:t>=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fseek(fp,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boff,</a:t>
            </a:r>
            <a:r>
              <a:rPr sz="1600" spc="-2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SEEK_SET);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if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(ret</a:t>
            </a:r>
            <a:r>
              <a:rPr sz="1600" spc="-5" dirty="0">
                <a:latin typeface="Consolas"/>
                <a:cs typeface="Consolas"/>
              </a:rPr>
              <a:t> !=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98557"/>
                </a:solidFill>
                <a:latin typeface="Consolas"/>
                <a:cs typeface="Consolas"/>
              </a:rPr>
              <a:t>0</a:t>
            </a:r>
            <a:r>
              <a:rPr sz="1600" spc="-10" dirty="0">
                <a:latin typeface="Consolas"/>
                <a:cs typeface="Consolas"/>
              </a:rPr>
              <a:t>) </a:t>
            </a:r>
            <a:r>
              <a:rPr sz="1600" spc="-5" dirty="0">
                <a:latin typeface="Consolas"/>
                <a:cs typeface="Consolas"/>
              </a:rPr>
              <a:t>{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fclose(fp);</a:t>
            </a:r>
            <a:r>
              <a:rPr sz="1600" spc="-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FATAL(ret);</a:t>
            </a:r>
            <a:r>
              <a:rPr sz="1600" spc="-2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49526" y="4757673"/>
            <a:ext cx="65849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onsolas"/>
                <a:cs typeface="Consolas"/>
              </a:rPr>
              <a:t>i32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numb </a:t>
            </a:r>
            <a:r>
              <a:rPr sz="1600" spc="-5" dirty="0">
                <a:latin typeface="Consolas"/>
                <a:cs typeface="Consolas"/>
              </a:rPr>
              <a:t>=</a:t>
            </a:r>
            <a:r>
              <a:rPr sz="1600" spc="-10" dirty="0">
                <a:latin typeface="Consolas"/>
                <a:cs typeface="Consolas"/>
              </a:rPr>
              <a:t> fread(buf,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98557"/>
                </a:solidFill>
                <a:latin typeface="Consolas"/>
                <a:cs typeface="Consolas"/>
              </a:rPr>
              <a:t>1</a:t>
            </a:r>
            <a:r>
              <a:rPr sz="1600" spc="-5" dirty="0">
                <a:latin typeface="Consolas"/>
                <a:cs typeface="Consolas"/>
              </a:rPr>
              <a:t>,</a:t>
            </a:r>
            <a:r>
              <a:rPr sz="1600" spc="-1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BYTESPERBLOCK,</a:t>
            </a:r>
            <a:r>
              <a:rPr sz="1600" spc="-2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fp);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if</a:t>
            </a:r>
            <a:r>
              <a:rPr sz="16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(numb</a:t>
            </a:r>
            <a:r>
              <a:rPr sz="1600" spc="5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!=</a:t>
            </a:r>
            <a:r>
              <a:rPr sz="1600" spc="-10" dirty="0">
                <a:latin typeface="Consolas"/>
                <a:cs typeface="Consolas"/>
              </a:rPr>
              <a:t> BYTESPERBLOCK)</a:t>
            </a:r>
            <a:r>
              <a:rPr sz="1600" spc="-5" dirty="0">
                <a:latin typeface="Consolas"/>
                <a:cs typeface="Consolas"/>
              </a:rPr>
              <a:t> {</a:t>
            </a:r>
            <a:r>
              <a:rPr sz="1600" spc="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fclose(fp); FATAL(EBADREAD);</a:t>
            </a:r>
            <a:r>
              <a:rPr sz="1600" spc="1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49526" y="5489549"/>
            <a:ext cx="12496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onsolas"/>
                <a:cs typeface="Consolas"/>
              </a:rPr>
              <a:t>fclose</a:t>
            </a:r>
            <a:r>
              <a:rPr sz="1600" spc="-5" dirty="0">
                <a:latin typeface="Consolas"/>
                <a:cs typeface="Consolas"/>
              </a:rPr>
              <a:t>(</a:t>
            </a:r>
            <a:r>
              <a:rPr sz="1600" spc="-10" dirty="0">
                <a:latin typeface="Consolas"/>
                <a:cs typeface="Consolas"/>
              </a:rPr>
              <a:t>fp); 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return</a:t>
            </a:r>
            <a:r>
              <a:rPr sz="16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98557"/>
                </a:solidFill>
                <a:latin typeface="Consolas"/>
                <a:cs typeface="Consolas"/>
              </a:rPr>
              <a:t>0</a:t>
            </a:r>
            <a:r>
              <a:rPr sz="1600" spc="-5" dirty="0"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7022" y="5977229"/>
            <a:ext cx="137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75605" y="243281"/>
            <a:ext cx="15405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bio</a:t>
            </a:r>
            <a:r>
              <a:rPr spc="-60" dirty="0"/>
              <a:t>R</a:t>
            </a:r>
            <a:r>
              <a:rPr dirty="0"/>
              <a:t>ead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7324153" y="2509837"/>
            <a:ext cx="4662805" cy="655955"/>
            <a:chOff x="7324153" y="2509837"/>
            <a:chExt cx="4662805" cy="65595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28916" y="2514600"/>
              <a:ext cx="4652772" cy="64617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328916" y="2514600"/>
              <a:ext cx="4653280" cy="646430"/>
            </a:xfrm>
            <a:custGeom>
              <a:avLst/>
              <a:gdLst/>
              <a:ahLst/>
              <a:cxnLst/>
              <a:rect l="l" t="t" r="r" b="b"/>
              <a:pathLst>
                <a:path w="4653280" h="646430">
                  <a:moveTo>
                    <a:pt x="0" y="646176"/>
                  </a:moveTo>
                  <a:lnTo>
                    <a:pt x="4652772" y="646176"/>
                  </a:lnTo>
                  <a:lnTo>
                    <a:pt x="4652772" y="0"/>
                  </a:lnTo>
                  <a:lnTo>
                    <a:pt x="0" y="0"/>
                  </a:lnTo>
                  <a:lnTo>
                    <a:pt x="0" y="646176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408291" y="2533015"/>
            <a:ext cx="4231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bioRead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calls</a:t>
            </a:r>
            <a:r>
              <a:rPr sz="1800" dirty="0">
                <a:latin typeface="Calibri"/>
                <a:cs typeface="Calibri"/>
              </a:rPr>
              <a:t> C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library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functions: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fopen,fseek,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08291" y="2807334"/>
            <a:ext cx="1163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fclose,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fread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0077" y="3018789"/>
            <a:ext cx="2201545" cy="812800"/>
            <a:chOff x="370077" y="3018789"/>
            <a:chExt cx="2201545" cy="812800"/>
          </a:xfrm>
        </p:grpSpPr>
        <p:sp>
          <p:nvSpPr>
            <p:cNvPr id="19" name="object 19"/>
            <p:cNvSpPr/>
            <p:nvPr/>
          </p:nvSpPr>
          <p:spPr>
            <a:xfrm>
              <a:off x="376427" y="3025139"/>
              <a:ext cx="2188845" cy="800100"/>
            </a:xfrm>
            <a:custGeom>
              <a:avLst/>
              <a:gdLst/>
              <a:ahLst/>
              <a:cxnLst/>
              <a:rect l="l" t="t" r="r" b="b"/>
              <a:pathLst>
                <a:path w="2188845" h="800100">
                  <a:moveTo>
                    <a:pt x="1143000" y="403860"/>
                  </a:moveTo>
                  <a:lnTo>
                    <a:pt x="800100" y="403860"/>
                  </a:lnTo>
                  <a:lnTo>
                    <a:pt x="2188464" y="799592"/>
                  </a:lnTo>
                  <a:lnTo>
                    <a:pt x="1143000" y="403860"/>
                  </a:lnTo>
                  <a:close/>
                </a:path>
                <a:path w="2188845" h="800100">
                  <a:moveTo>
                    <a:pt x="1304290" y="0"/>
                  </a:moveTo>
                  <a:lnTo>
                    <a:pt x="67309" y="0"/>
                  </a:lnTo>
                  <a:lnTo>
                    <a:pt x="41110" y="5284"/>
                  </a:lnTo>
                  <a:lnTo>
                    <a:pt x="19715" y="19700"/>
                  </a:lnTo>
                  <a:lnTo>
                    <a:pt x="5289" y="41094"/>
                  </a:lnTo>
                  <a:lnTo>
                    <a:pt x="0" y="67310"/>
                  </a:lnTo>
                  <a:lnTo>
                    <a:pt x="0" y="336550"/>
                  </a:lnTo>
                  <a:lnTo>
                    <a:pt x="5289" y="362765"/>
                  </a:lnTo>
                  <a:lnTo>
                    <a:pt x="19715" y="384159"/>
                  </a:lnTo>
                  <a:lnTo>
                    <a:pt x="41110" y="398575"/>
                  </a:lnTo>
                  <a:lnTo>
                    <a:pt x="67309" y="403860"/>
                  </a:lnTo>
                  <a:lnTo>
                    <a:pt x="1304290" y="403860"/>
                  </a:lnTo>
                  <a:lnTo>
                    <a:pt x="1330505" y="398575"/>
                  </a:lnTo>
                  <a:lnTo>
                    <a:pt x="1351899" y="384159"/>
                  </a:lnTo>
                  <a:lnTo>
                    <a:pt x="1366315" y="362765"/>
                  </a:lnTo>
                  <a:lnTo>
                    <a:pt x="1371599" y="336550"/>
                  </a:lnTo>
                  <a:lnTo>
                    <a:pt x="1371599" y="67310"/>
                  </a:lnTo>
                  <a:lnTo>
                    <a:pt x="1366315" y="41094"/>
                  </a:lnTo>
                  <a:lnTo>
                    <a:pt x="1351899" y="19700"/>
                  </a:lnTo>
                  <a:lnTo>
                    <a:pt x="1330505" y="5284"/>
                  </a:lnTo>
                  <a:lnTo>
                    <a:pt x="130429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6427" y="3025139"/>
              <a:ext cx="2188845" cy="800100"/>
            </a:xfrm>
            <a:custGeom>
              <a:avLst/>
              <a:gdLst/>
              <a:ahLst/>
              <a:cxnLst/>
              <a:rect l="l" t="t" r="r" b="b"/>
              <a:pathLst>
                <a:path w="2188845" h="800100">
                  <a:moveTo>
                    <a:pt x="0" y="67310"/>
                  </a:moveTo>
                  <a:lnTo>
                    <a:pt x="5289" y="41094"/>
                  </a:lnTo>
                  <a:lnTo>
                    <a:pt x="19715" y="19700"/>
                  </a:lnTo>
                  <a:lnTo>
                    <a:pt x="41110" y="5284"/>
                  </a:lnTo>
                  <a:lnTo>
                    <a:pt x="67309" y="0"/>
                  </a:lnTo>
                  <a:lnTo>
                    <a:pt x="800100" y="0"/>
                  </a:lnTo>
                  <a:lnTo>
                    <a:pt x="1143000" y="0"/>
                  </a:lnTo>
                  <a:lnTo>
                    <a:pt x="1304290" y="0"/>
                  </a:lnTo>
                  <a:lnTo>
                    <a:pt x="1330505" y="5284"/>
                  </a:lnTo>
                  <a:lnTo>
                    <a:pt x="1351899" y="19700"/>
                  </a:lnTo>
                  <a:lnTo>
                    <a:pt x="1366315" y="41094"/>
                  </a:lnTo>
                  <a:lnTo>
                    <a:pt x="1371599" y="67310"/>
                  </a:lnTo>
                  <a:lnTo>
                    <a:pt x="1371599" y="235585"/>
                  </a:lnTo>
                  <a:lnTo>
                    <a:pt x="1371599" y="336550"/>
                  </a:lnTo>
                  <a:lnTo>
                    <a:pt x="1366315" y="362765"/>
                  </a:lnTo>
                  <a:lnTo>
                    <a:pt x="1351899" y="384159"/>
                  </a:lnTo>
                  <a:lnTo>
                    <a:pt x="1330505" y="398575"/>
                  </a:lnTo>
                  <a:lnTo>
                    <a:pt x="1304290" y="403860"/>
                  </a:lnTo>
                  <a:lnTo>
                    <a:pt x="1143000" y="403860"/>
                  </a:lnTo>
                  <a:lnTo>
                    <a:pt x="2188464" y="799592"/>
                  </a:lnTo>
                  <a:lnTo>
                    <a:pt x="800100" y="403860"/>
                  </a:lnTo>
                  <a:lnTo>
                    <a:pt x="67309" y="403860"/>
                  </a:lnTo>
                  <a:lnTo>
                    <a:pt x="41110" y="398575"/>
                  </a:lnTo>
                  <a:lnTo>
                    <a:pt x="19715" y="384159"/>
                  </a:lnTo>
                  <a:lnTo>
                    <a:pt x="5289" y="362765"/>
                  </a:lnTo>
                  <a:lnTo>
                    <a:pt x="0" y="336550"/>
                  </a:lnTo>
                  <a:lnTo>
                    <a:pt x="0" y="235585"/>
                  </a:lnTo>
                  <a:lnTo>
                    <a:pt x="0" y="67310"/>
                  </a:lnTo>
                  <a:close/>
                </a:path>
              </a:pathLst>
            </a:custGeom>
            <a:ln w="12192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49046" y="3062427"/>
            <a:ext cx="102679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Byte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offset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2477" y="3992626"/>
            <a:ext cx="2201545" cy="755015"/>
            <a:chOff x="522477" y="3992626"/>
            <a:chExt cx="2201545" cy="755015"/>
          </a:xfrm>
        </p:grpSpPr>
        <p:sp>
          <p:nvSpPr>
            <p:cNvPr id="23" name="object 23"/>
            <p:cNvSpPr/>
            <p:nvPr/>
          </p:nvSpPr>
          <p:spPr>
            <a:xfrm>
              <a:off x="528827" y="3998976"/>
              <a:ext cx="2188845" cy="742315"/>
            </a:xfrm>
            <a:custGeom>
              <a:avLst/>
              <a:gdLst/>
              <a:ahLst/>
              <a:cxnLst/>
              <a:rect l="l" t="t" r="r" b="b"/>
              <a:pathLst>
                <a:path w="2188845" h="742314">
                  <a:moveTo>
                    <a:pt x="1791095" y="577850"/>
                  </a:moveTo>
                  <a:lnTo>
                    <a:pt x="1371599" y="577850"/>
                  </a:lnTo>
                  <a:lnTo>
                    <a:pt x="2188464" y="742061"/>
                  </a:lnTo>
                  <a:lnTo>
                    <a:pt x="1791095" y="577850"/>
                  </a:lnTo>
                  <a:close/>
                </a:path>
                <a:path w="2188845" h="742314">
                  <a:moveTo>
                    <a:pt x="1256030" y="0"/>
                  </a:moveTo>
                  <a:lnTo>
                    <a:pt x="115570" y="0"/>
                  </a:lnTo>
                  <a:lnTo>
                    <a:pt x="70583" y="9074"/>
                  </a:lnTo>
                  <a:lnTo>
                    <a:pt x="33848" y="33829"/>
                  </a:lnTo>
                  <a:lnTo>
                    <a:pt x="9081" y="70562"/>
                  </a:lnTo>
                  <a:lnTo>
                    <a:pt x="0" y="115569"/>
                  </a:lnTo>
                  <a:lnTo>
                    <a:pt x="0" y="577850"/>
                  </a:lnTo>
                  <a:lnTo>
                    <a:pt x="9081" y="622857"/>
                  </a:lnTo>
                  <a:lnTo>
                    <a:pt x="33848" y="659590"/>
                  </a:lnTo>
                  <a:lnTo>
                    <a:pt x="70583" y="684345"/>
                  </a:lnTo>
                  <a:lnTo>
                    <a:pt x="115570" y="693419"/>
                  </a:lnTo>
                  <a:lnTo>
                    <a:pt x="1256030" y="693419"/>
                  </a:lnTo>
                  <a:lnTo>
                    <a:pt x="1301037" y="684345"/>
                  </a:lnTo>
                  <a:lnTo>
                    <a:pt x="1337770" y="659590"/>
                  </a:lnTo>
                  <a:lnTo>
                    <a:pt x="1362525" y="622857"/>
                  </a:lnTo>
                  <a:lnTo>
                    <a:pt x="1371599" y="577850"/>
                  </a:lnTo>
                  <a:lnTo>
                    <a:pt x="1791095" y="577850"/>
                  </a:lnTo>
                  <a:lnTo>
                    <a:pt x="1371599" y="404494"/>
                  </a:lnTo>
                  <a:lnTo>
                    <a:pt x="1371599" y="115569"/>
                  </a:lnTo>
                  <a:lnTo>
                    <a:pt x="1362525" y="70562"/>
                  </a:lnTo>
                  <a:lnTo>
                    <a:pt x="1337770" y="33829"/>
                  </a:lnTo>
                  <a:lnTo>
                    <a:pt x="1301037" y="9074"/>
                  </a:lnTo>
                  <a:lnTo>
                    <a:pt x="125603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8827" y="3998976"/>
              <a:ext cx="2188845" cy="742315"/>
            </a:xfrm>
            <a:custGeom>
              <a:avLst/>
              <a:gdLst/>
              <a:ahLst/>
              <a:cxnLst/>
              <a:rect l="l" t="t" r="r" b="b"/>
              <a:pathLst>
                <a:path w="2188845" h="742314">
                  <a:moveTo>
                    <a:pt x="0" y="115569"/>
                  </a:moveTo>
                  <a:lnTo>
                    <a:pt x="9081" y="70562"/>
                  </a:lnTo>
                  <a:lnTo>
                    <a:pt x="33848" y="33829"/>
                  </a:lnTo>
                  <a:lnTo>
                    <a:pt x="70583" y="9074"/>
                  </a:lnTo>
                  <a:lnTo>
                    <a:pt x="115570" y="0"/>
                  </a:lnTo>
                  <a:lnTo>
                    <a:pt x="800100" y="0"/>
                  </a:lnTo>
                  <a:lnTo>
                    <a:pt x="1142999" y="0"/>
                  </a:lnTo>
                  <a:lnTo>
                    <a:pt x="1256030" y="0"/>
                  </a:lnTo>
                  <a:lnTo>
                    <a:pt x="1301037" y="9074"/>
                  </a:lnTo>
                  <a:lnTo>
                    <a:pt x="1337770" y="33829"/>
                  </a:lnTo>
                  <a:lnTo>
                    <a:pt x="1362525" y="70562"/>
                  </a:lnTo>
                  <a:lnTo>
                    <a:pt x="1371599" y="115569"/>
                  </a:lnTo>
                  <a:lnTo>
                    <a:pt x="1371599" y="404494"/>
                  </a:lnTo>
                  <a:lnTo>
                    <a:pt x="2188464" y="742061"/>
                  </a:lnTo>
                  <a:lnTo>
                    <a:pt x="1371599" y="577850"/>
                  </a:lnTo>
                  <a:lnTo>
                    <a:pt x="1362525" y="622857"/>
                  </a:lnTo>
                  <a:lnTo>
                    <a:pt x="1337770" y="659590"/>
                  </a:lnTo>
                  <a:lnTo>
                    <a:pt x="1301037" y="684345"/>
                  </a:lnTo>
                  <a:lnTo>
                    <a:pt x="1256030" y="693419"/>
                  </a:lnTo>
                  <a:lnTo>
                    <a:pt x="1142999" y="693419"/>
                  </a:lnTo>
                  <a:lnTo>
                    <a:pt x="800100" y="693419"/>
                  </a:lnTo>
                  <a:lnTo>
                    <a:pt x="115570" y="693419"/>
                  </a:lnTo>
                  <a:lnTo>
                    <a:pt x="70583" y="684345"/>
                  </a:lnTo>
                  <a:lnTo>
                    <a:pt x="33848" y="659590"/>
                  </a:lnTo>
                  <a:lnTo>
                    <a:pt x="9081" y="622857"/>
                  </a:lnTo>
                  <a:lnTo>
                    <a:pt x="0" y="577850"/>
                  </a:lnTo>
                  <a:lnTo>
                    <a:pt x="0" y="404494"/>
                  </a:lnTo>
                  <a:lnTo>
                    <a:pt x="0" y="115569"/>
                  </a:lnTo>
                  <a:close/>
                </a:path>
              </a:pathLst>
            </a:custGeom>
            <a:ln w="12192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10285" y="4044188"/>
            <a:ext cx="1005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365" marR="5080" indent="-2413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bytes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490269" y="3532441"/>
            <a:ext cx="3868420" cy="655955"/>
            <a:chOff x="7490269" y="3532441"/>
            <a:chExt cx="3868420" cy="655955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5031" y="3537203"/>
              <a:ext cx="3858768" cy="64617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495031" y="3537203"/>
              <a:ext cx="3858895" cy="646430"/>
            </a:xfrm>
            <a:custGeom>
              <a:avLst/>
              <a:gdLst/>
              <a:ahLst/>
              <a:cxnLst/>
              <a:rect l="l" t="t" r="r" b="b"/>
              <a:pathLst>
                <a:path w="3858895" h="646429">
                  <a:moveTo>
                    <a:pt x="0" y="646176"/>
                  </a:moveTo>
                  <a:lnTo>
                    <a:pt x="3858768" y="646176"/>
                  </a:lnTo>
                  <a:lnTo>
                    <a:pt x="3858768" y="0"/>
                  </a:lnTo>
                  <a:lnTo>
                    <a:pt x="0" y="0"/>
                  </a:lnTo>
                  <a:lnTo>
                    <a:pt x="0" y="646176"/>
                  </a:lnTo>
                  <a:close/>
                </a:path>
              </a:pathLst>
            </a:custGeom>
            <a:ln w="914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574026" y="3554679"/>
            <a:ext cx="35788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What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“global”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variable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lets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perform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74026" y="3829557"/>
            <a:ext cx="2933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without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knowing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target?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194547" y="5553455"/>
            <a:ext cx="3453765" cy="378460"/>
            <a:chOff x="8194547" y="5553455"/>
            <a:chExt cx="3453765" cy="378460"/>
          </a:xfrm>
        </p:grpSpPr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9119" y="5558027"/>
              <a:ext cx="3444239" cy="36880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199119" y="5558027"/>
              <a:ext cx="3444240" cy="368935"/>
            </a:xfrm>
            <a:custGeom>
              <a:avLst/>
              <a:gdLst/>
              <a:ahLst/>
              <a:cxnLst/>
              <a:rect l="l" t="t" r="r" b="b"/>
              <a:pathLst>
                <a:path w="3444240" h="368935">
                  <a:moveTo>
                    <a:pt x="0" y="368808"/>
                  </a:moveTo>
                  <a:lnTo>
                    <a:pt x="3444239" y="368808"/>
                  </a:lnTo>
                  <a:lnTo>
                    <a:pt x="3444239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278748" y="5577027"/>
            <a:ext cx="1535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#define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BFSDISK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35" name="object 35"/>
          <p:cNvSpPr txBox="1"/>
          <p:nvPr/>
        </p:nvSpPr>
        <p:spPr>
          <a:xfrm>
            <a:off x="10152588" y="5577027"/>
            <a:ext cx="962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"BFSDISK"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43265" y="1072705"/>
            <a:ext cx="9140190" cy="3795395"/>
            <a:chOff x="1743265" y="1072705"/>
            <a:chExt cx="9140190" cy="37953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8027" y="1077467"/>
              <a:ext cx="9130284" cy="37856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48027" y="1077467"/>
              <a:ext cx="9130665" cy="3785870"/>
            </a:xfrm>
            <a:custGeom>
              <a:avLst/>
              <a:gdLst/>
              <a:ahLst/>
              <a:cxnLst/>
              <a:rect l="l" t="t" r="r" b="b"/>
              <a:pathLst>
                <a:path w="9130665" h="3785870">
                  <a:moveTo>
                    <a:pt x="0" y="3785615"/>
                  </a:moveTo>
                  <a:lnTo>
                    <a:pt x="9130284" y="3785615"/>
                  </a:lnTo>
                  <a:lnTo>
                    <a:pt x="9130284" y="0"/>
                  </a:lnTo>
                  <a:lnTo>
                    <a:pt x="0" y="0"/>
                  </a:lnTo>
                  <a:lnTo>
                    <a:pt x="0" y="3785615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827022" y="1099566"/>
            <a:ext cx="880681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============================================================================</a:t>
            </a:r>
            <a:endParaRPr sz="1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Read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FBN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'fbn'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for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file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whose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inum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is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'inum'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into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'buf'</a:t>
            </a:r>
            <a:endParaRPr sz="1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============================================================================</a:t>
            </a:r>
            <a:endParaRPr sz="16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olas"/>
                <a:cs typeface="Consolas"/>
              </a:rPr>
              <a:t>i32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bfsRead(i32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inum,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i32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fbn,</a:t>
            </a:r>
            <a:r>
              <a:rPr sz="1600" spc="-5" dirty="0">
                <a:latin typeface="Consolas"/>
                <a:cs typeface="Consolas"/>
              </a:rPr>
              <a:t> i8*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buf)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{</a:t>
            </a:r>
            <a:endParaRPr sz="1600" dirty="0">
              <a:latin typeface="Consolas"/>
              <a:cs typeface="Consola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030476" y="2383877"/>
          <a:ext cx="4064632" cy="9342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9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5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3266">
                <a:tc>
                  <a:txBody>
                    <a:bodyPr/>
                    <a:lstStyle/>
                    <a:p>
                      <a:pPr marR="15875" algn="ctr">
                        <a:lnSpc>
                          <a:spcPts val="1505"/>
                        </a:lnSpc>
                      </a:pPr>
                      <a:r>
                        <a:rPr sz="16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if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505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(inum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5"/>
                        </a:lnSpc>
                      </a:pPr>
                      <a:r>
                        <a:rPr sz="1600" dirty="0">
                          <a:latin typeface="Consolas"/>
                          <a:cs typeface="Consolas"/>
                        </a:rPr>
                        <a:t>&lt;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505"/>
                        </a:lnSpc>
                      </a:pPr>
                      <a:r>
                        <a:rPr sz="1600" spc="-10" dirty="0">
                          <a:solidFill>
                            <a:srgbClr val="098557"/>
                          </a:solidFill>
                          <a:latin typeface="Consolas"/>
                          <a:cs typeface="Consolas"/>
                        </a:rPr>
                        <a:t>0</a:t>
                      </a:r>
                      <a:r>
                        <a:rPr sz="1600" spc="-10" dirty="0">
                          <a:latin typeface="Consolas"/>
                          <a:cs typeface="Consolas"/>
                        </a:rPr>
                        <a:t>)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505"/>
                        </a:lnSpc>
                      </a:pPr>
                      <a:r>
                        <a:rPr sz="1600" spc="-5" dirty="0">
                          <a:latin typeface="Consolas"/>
                          <a:cs typeface="Consolas"/>
                        </a:rPr>
                        <a:t>FATAL(EBADINUM);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R="15875" algn="ctr">
                        <a:lnSpc>
                          <a:spcPts val="1664"/>
                        </a:lnSpc>
                      </a:pPr>
                      <a:r>
                        <a:rPr sz="16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if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664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(inum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</a:pPr>
                      <a:r>
                        <a:rPr sz="1600" dirty="0">
                          <a:latin typeface="Consolas"/>
                          <a:cs typeface="Consolas"/>
                        </a:rPr>
                        <a:t>&gt;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664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MAXINUM)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664"/>
                        </a:lnSpc>
                      </a:pPr>
                      <a:r>
                        <a:rPr sz="1600" spc="-5" dirty="0">
                          <a:latin typeface="Consolas"/>
                          <a:cs typeface="Consolas"/>
                        </a:rPr>
                        <a:t>FATAL(EBADINUM);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R="15875" algn="ctr">
                        <a:lnSpc>
                          <a:spcPts val="1664"/>
                        </a:lnSpc>
                      </a:pPr>
                      <a:r>
                        <a:rPr sz="16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if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664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(fbn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4"/>
                        </a:lnSpc>
                      </a:pPr>
                      <a:r>
                        <a:rPr sz="1600" dirty="0">
                          <a:latin typeface="Consolas"/>
                          <a:cs typeface="Consolas"/>
                        </a:rPr>
                        <a:t>&lt;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664"/>
                        </a:lnSpc>
                      </a:pPr>
                      <a:r>
                        <a:rPr sz="1600" spc="-10" dirty="0">
                          <a:solidFill>
                            <a:srgbClr val="098557"/>
                          </a:solidFill>
                          <a:latin typeface="Consolas"/>
                          <a:cs typeface="Consolas"/>
                        </a:rPr>
                        <a:t>0</a:t>
                      </a:r>
                      <a:r>
                        <a:rPr sz="1600" spc="-10" dirty="0">
                          <a:latin typeface="Consolas"/>
                          <a:cs typeface="Consolas"/>
                        </a:rPr>
                        <a:t>)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664"/>
                        </a:lnSpc>
                      </a:pPr>
                      <a:r>
                        <a:rPr sz="1600" spc="-5" dirty="0">
                          <a:latin typeface="Consolas"/>
                          <a:cs typeface="Consolas"/>
                        </a:rPr>
                        <a:t>FATAL(EBADFBN);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266">
                <a:tc>
                  <a:txBody>
                    <a:bodyPr/>
                    <a:lstStyle/>
                    <a:p>
                      <a:pPr marR="15875" algn="ctr">
                        <a:lnSpc>
                          <a:spcPts val="1660"/>
                        </a:lnSpc>
                      </a:pPr>
                      <a:r>
                        <a:rPr sz="16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if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66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(fbn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600" dirty="0">
                          <a:latin typeface="Consolas"/>
                          <a:cs typeface="Consolas"/>
                        </a:rPr>
                        <a:t>&gt;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660"/>
                        </a:lnSpc>
                      </a:pPr>
                      <a:r>
                        <a:rPr sz="1600" spc="-10" dirty="0">
                          <a:latin typeface="Consolas"/>
                          <a:cs typeface="Consolas"/>
                        </a:rPr>
                        <a:t>MAXFBN)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660"/>
                        </a:lnSpc>
                      </a:pPr>
                      <a:r>
                        <a:rPr sz="1600" spc="-5" dirty="0">
                          <a:latin typeface="Consolas"/>
                          <a:cs typeface="Consolas"/>
                        </a:rPr>
                        <a:t>FATAL(EBADFBN);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75605" y="243281"/>
            <a:ext cx="15043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b</a:t>
            </a:r>
            <a:r>
              <a:rPr spc="-45" dirty="0"/>
              <a:t>f</a:t>
            </a:r>
            <a:r>
              <a:rPr spc="-5" dirty="0"/>
              <a:t>s</a:t>
            </a:r>
            <a:r>
              <a:rPr spc="-70" dirty="0"/>
              <a:t>R</a:t>
            </a:r>
            <a:r>
              <a:rPr dirty="0"/>
              <a:t>ead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374132" y="3823715"/>
            <a:ext cx="3041650" cy="1830705"/>
            <a:chOff x="5374132" y="3823715"/>
            <a:chExt cx="3041650" cy="1830705"/>
          </a:xfrm>
        </p:grpSpPr>
        <p:sp>
          <p:nvSpPr>
            <p:cNvPr id="9" name="object 9"/>
            <p:cNvSpPr/>
            <p:nvPr/>
          </p:nvSpPr>
          <p:spPr>
            <a:xfrm>
              <a:off x="5380482" y="3830065"/>
              <a:ext cx="3028950" cy="1818005"/>
            </a:xfrm>
            <a:custGeom>
              <a:avLst/>
              <a:gdLst/>
              <a:ahLst/>
              <a:cxnLst/>
              <a:rect l="l" t="t" r="r" b="b"/>
              <a:pathLst>
                <a:path w="3028950" h="1818004">
                  <a:moveTo>
                    <a:pt x="2912110" y="1116837"/>
                  </a:moveTo>
                  <a:lnTo>
                    <a:pt x="1774189" y="1116837"/>
                  </a:lnTo>
                  <a:lnTo>
                    <a:pt x="1728716" y="1126021"/>
                  </a:lnTo>
                  <a:lnTo>
                    <a:pt x="1691576" y="1151064"/>
                  </a:lnTo>
                  <a:lnTo>
                    <a:pt x="1666533" y="1188204"/>
                  </a:lnTo>
                  <a:lnTo>
                    <a:pt x="1657349" y="1233677"/>
                  </a:lnTo>
                  <a:lnTo>
                    <a:pt x="1657349" y="1701037"/>
                  </a:lnTo>
                  <a:lnTo>
                    <a:pt x="1666533" y="1746517"/>
                  </a:lnTo>
                  <a:lnTo>
                    <a:pt x="1691576" y="1783656"/>
                  </a:lnTo>
                  <a:lnTo>
                    <a:pt x="1728716" y="1808696"/>
                  </a:lnTo>
                  <a:lnTo>
                    <a:pt x="1774189" y="1817877"/>
                  </a:lnTo>
                  <a:lnTo>
                    <a:pt x="2912110" y="1817877"/>
                  </a:lnTo>
                  <a:lnTo>
                    <a:pt x="2957583" y="1808696"/>
                  </a:lnTo>
                  <a:lnTo>
                    <a:pt x="2994723" y="1783656"/>
                  </a:lnTo>
                  <a:lnTo>
                    <a:pt x="3019766" y="1746517"/>
                  </a:lnTo>
                  <a:lnTo>
                    <a:pt x="3028949" y="1701037"/>
                  </a:lnTo>
                  <a:lnTo>
                    <a:pt x="3028949" y="1233677"/>
                  </a:lnTo>
                  <a:lnTo>
                    <a:pt x="3019766" y="1188204"/>
                  </a:lnTo>
                  <a:lnTo>
                    <a:pt x="2994723" y="1151064"/>
                  </a:lnTo>
                  <a:lnTo>
                    <a:pt x="2957583" y="1126021"/>
                  </a:lnTo>
                  <a:lnTo>
                    <a:pt x="2912110" y="1116837"/>
                  </a:lnTo>
                  <a:close/>
                </a:path>
                <a:path w="3028950" h="1818004">
                  <a:moveTo>
                    <a:pt x="0" y="0"/>
                  </a:moveTo>
                  <a:lnTo>
                    <a:pt x="1885949" y="1116837"/>
                  </a:lnTo>
                  <a:lnTo>
                    <a:pt x="2228849" y="1116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80482" y="3830065"/>
              <a:ext cx="3028950" cy="1818005"/>
            </a:xfrm>
            <a:custGeom>
              <a:avLst/>
              <a:gdLst/>
              <a:ahLst/>
              <a:cxnLst/>
              <a:rect l="l" t="t" r="r" b="b"/>
              <a:pathLst>
                <a:path w="3028950" h="1818004">
                  <a:moveTo>
                    <a:pt x="1657349" y="1233677"/>
                  </a:moveTo>
                  <a:lnTo>
                    <a:pt x="1666533" y="1188204"/>
                  </a:lnTo>
                  <a:lnTo>
                    <a:pt x="1691576" y="1151064"/>
                  </a:lnTo>
                  <a:lnTo>
                    <a:pt x="1728716" y="1126021"/>
                  </a:lnTo>
                  <a:lnTo>
                    <a:pt x="1774189" y="1116837"/>
                  </a:lnTo>
                  <a:lnTo>
                    <a:pt x="1885949" y="1116837"/>
                  </a:lnTo>
                  <a:lnTo>
                    <a:pt x="0" y="0"/>
                  </a:lnTo>
                  <a:lnTo>
                    <a:pt x="2228849" y="1116837"/>
                  </a:lnTo>
                  <a:lnTo>
                    <a:pt x="2912110" y="1116837"/>
                  </a:lnTo>
                  <a:lnTo>
                    <a:pt x="2957583" y="1126021"/>
                  </a:lnTo>
                  <a:lnTo>
                    <a:pt x="2994723" y="1151064"/>
                  </a:lnTo>
                  <a:lnTo>
                    <a:pt x="3019766" y="1188204"/>
                  </a:lnTo>
                  <a:lnTo>
                    <a:pt x="3028949" y="1233677"/>
                  </a:lnTo>
                  <a:lnTo>
                    <a:pt x="3028949" y="1408937"/>
                  </a:lnTo>
                  <a:lnTo>
                    <a:pt x="3028949" y="1701037"/>
                  </a:lnTo>
                  <a:lnTo>
                    <a:pt x="3019766" y="1746517"/>
                  </a:lnTo>
                  <a:lnTo>
                    <a:pt x="2994723" y="1783656"/>
                  </a:lnTo>
                  <a:lnTo>
                    <a:pt x="2957583" y="1808696"/>
                  </a:lnTo>
                  <a:lnTo>
                    <a:pt x="2912110" y="1817877"/>
                  </a:lnTo>
                  <a:lnTo>
                    <a:pt x="2228849" y="1817877"/>
                  </a:lnTo>
                  <a:lnTo>
                    <a:pt x="1885949" y="1817877"/>
                  </a:lnTo>
                  <a:lnTo>
                    <a:pt x="1774189" y="1817877"/>
                  </a:lnTo>
                  <a:lnTo>
                    <a:pt x="1728716" y="1808696"/>
                  </a:lnTo>
                  <a:lnTo>
                    <a:pt x="1691576" y="1783656"/>
                  </a:lnTo>
                  <a:lnTo>
                    <a:pt x="1666533" y="1746517"/>
                  </a:lnTo>
                  <a:lnTo>
                    <a:pt x="1657349" y="1701037"/>
                  </a:lnTo>
                  <a:lnTo>
                    <a:pt x="1657349" y="1408937"/>
                  </a:lnTo>
                  <a:lnTo>
                    <a:pt x="1657349" y="1233677"/>
                  </a:lnTo>
                  <a:close/>
                </a:path>
              </a:pathLst>
            </a:custGeom>
            <a:ln w="12192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273797" y="4996433"/>
            <a:ext cx="898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 marR="5080" indent="-55244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File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Block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Number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32587" y="2892551"/>
            <a:ext cx="2444750" cy="711835"/>
            <a:chOff x="132587" y="2892551"/>
            <a:chExt cx="2444750" cy="711835"/>
          </a:xfrm>
        </p:grpSpPr>
        <p:sp>
          <p:nvSpPr>
            <p:cNvPr id="13" name="object 13"/>
            <p:cNvSpPr/>
            <p:nvPr/>
          </p:nvSpPr>
          <p:spPr>
            <a:xfrm>
              <a:off x="138683" y="2898647"/>
              <a:ext cx="2432050" cy="699770"/>
            </a:xfrm>
            <a:custGeom>
              <a:avLst/>
              <a:gdLst/>
              <a:ahLst/>
              <a:cxnLst/>
              <a:rect l="l" t="t" r="r" b="b"/>
              <a:pathLst>
                <a:path w="2432050" h="699770">
                  <a:moveTo>
                    <a:pt x="1255014" y="0"/>
                  </a:moveTo>
                  <a:lnTo>
                    <a:pt x="116586" y="0"/>
                  </a:lnTo>
                  <a:lnTo>
                    <a:pt x="71205" y="9161"/>
                  </a:lnTo>
                  <a:lnTo>
                    <a:pt x="34147" y="34147"/>
                  </a:lnTo>
                  <a:lnTo>
                    <a:pt x="9161" y="71205"/>
                  </a:lnTo>
                  <a:lnTo>
                    <a:pt x="0" y="116586"/>
                  </a:lnTo>
                  <a:lnTo>
                    <a:pt x="0" y="582929"/>
                  </a:lnTo>
                  <a:lnTo>
                    <a:pt x="9161" y="628310"/>
                  </a:lnTo>
                  <a:lnTo>
                    <a:pt x="34147" y="665368"/>
                  </a:lnTo>
                  <a:lnTo>
                    <a:pt x="71205" y="690354"/>
                  </a:lnTo>
                  <a:lnTo>
                    <a:pt x="116586" y="699515"/>
                  </a:lnTo>
                  <a:lnTo>
                    <a:pt x="1255014" y="699515"/>
                  </a:lnTo>
                  <a:lnTo>
                    <a:pt x="1300394" y="690354"/>
                  </a:lnTo>
                  <a:lnTo>
                    <a:pt x="1337452" y="665368"/>
                  </a:lnTo>
                  <a:lnTo>
                    <a:pt x="1362438" y="628310"/>
                  </a:lnTo>
                  <a:lnTo>
                    <a:pt x="1371600" y="582929"/>
                  </a:lnTo>
                  <a:lnTo>
                    <a:pt x="2068611" y="582929"/>
                  </a:lnTo>
                  <a:lnTo>
                    <a:pt x="1371600" y="408050"/>
                  </a:lnTo>
                  <a:lnTo>
                    <a:pt x="1371600" y="116586"/>
                  </a:lnTo>
                  <a:lnTo>
                    <a:pt x="1362438" y="71205"/>
                  </a:lnTo>
                  <a:lnTo>
                    <a:pt x="1337452" y="34147"/>
                  </a:lnTo>
                  <a:lnTo>
                    <a:pt x="1300394" y="9161"/>
                  </a:lnTo>
                  <a:lnTo>
                    <a:pt x="1255014" y="0"/>
                  </a:lnTo>
                  <a:close/>
                </a:path>
                <a:path w="2432050" h="699770">
                  <a:moveTo>
                    <a:pt x="2068611" y="582929"/>
                  </a:moveTo>
                  <a:lnTo>
                    <a:pt x="1371600" y="582929"/>
                  </a:lnTo>
                  <a:lnTo>
                    <a:pt x="2432050" y="674115"/>
                  </a:lnTo>
                  <a:lnTo>
                    <a:pt x="2068611" y="58292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8683" y="2898647"/>
              <a:ext cx="2432050" cy="699770"/>
            </a:xfrm>
            <a:custGeom>
              <a:avLst/>
              <a:gdLst/>
              <a:ahLst/>
              <a:cxnLst/>
              <a:rect l="l" t="t" r="r" b="b"/>
              <a:pathLst>
                <a:path w="2432050" h="699770">
                  <a:moveTo>
                    <a:pt x="0" y="116586"/>
                  </a:moveTo>
                  <a:lnTo>
                    <a:pt x="9161" y="71205"/>
                  </a:lnTo>
                  <a:lnTo>
                    <a:pt x="34147" y="34147"/>
                  </a:lnTo>
                  <a:lnTo>
                    <a:pt x="71205" y="9161"/>
                  </a:lnTo>
                  <a:lnTo>
                    <a:pt x="116586" y="0"/>
                  </a:lnTo>
                  <a:lnTo>
                    <a:pt x="800100" y="0"/>
                  </a:lnTo>
                  <a:lnTo>
                    <a:pt x="1143000" y="0"/>
                  </a:lnTo>
                  <a:lnTo>
                    <a:pt x="1255014" y="0"/>
                  </a:lnTo>
                  <a:lnTo>
                    <a:pt x="1300394" y="9161"/>
                  </a:lnTo>
                  <a:lnTo>
                    <a:pt x="1337452" y="34147"/>
                  </a:lnTo>
                  <a:lnTo>
                    <a:pt x="1362438" y="71205"/>
                  </a:lnTo>
                  <a:lnTo>
                    <a:pt x="1371600" y="116586"/>
                  </a:lnTo>
                  <a:lnTo>
                    <a:pt x="1371600" y="408050"/>
                  </a:lnTo>
                  <a:lnTo>
                    <a:pt x="2432050" y="674115"/>
                  </a:lnTo>
                  <a:lnTo>
                    <a:pt x="1371600" y="582929"/>
                  </a:lnTo>
                  <a:lnTo>
                    <a:pt x="1362438" y="628310"/>
                  </a:lnTo>
                  <a:lnTo>
                    <a:pt x="1337452" y="665368"/>
                  </a:lnTo>
                  <a:lnTo>
                    <a:pt x="1300394" y="690354"/>
                  </a:lnTo>
                  <a:lnTo>
                    <a:pt x="1255014" y="699515"/>
                  </a:lnTo>
                  <a:lnTo>
                    <a:pt x="1143000" y="699515"/>
                  </a:lnTo>
                  <a:lnTo>
                    <a:pt x="800100" y="699515"/>
                  </a:lnTo>
                  <a:lnTo>
                    <a:pt x="116586" y="699515"/>
                  </a:lnTo>
                  <a:lnTo>
                    <a:pt x="71205" y="690354"/>
                  </a:lnTo>
                  <a:lnTo>
                    <a:pt x="34147" y="665368"/>
                  </a:lnTo>
                  <a:lnTo>
                    <a:pt x="9161" y="628310"/>
                  </a:lnTo>
                  <a:lnTo>
                    <a:pt x="0" y="582929"/>
                  </a:lnTo>
                  <a:lnTo>
                    <a:pt x="0" y="408050"/>
                  </a:lnTo>
                  <a:lnTo>
                    <a:pt x="0" y="116586"/>
                  </a:lnTo>
                  <a:close/>
                </a:path>
              </a:pathLst>
            </a:custGeom>
            <a:ln w="12191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790" marR="4445635" indent="-8572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Disk</a:t>
            </a:r>
            <a:r>
              <a:rPr spc="-90" dirty="0"/>
              <a:t> </a:t>
            </a:r>
            <a:r>
              <a:rPr spc="-5" dirty="0"/>
              <a:t>Block </a:t>
            </a:r>
            <a:r>
              <a:rPr spc="-390" dirty="0"/>
              <a:t> </a:t>
            </a:r>
            <a:r>
              <a:rPr spc="-5" dirty="0"/>
              <a:t>Number</a:t>
            </a:r>
          </a:p>
          <a:p>
            <a:pPr marL="1718310">
              <a:lnSpc>
                <a:spcPct val="100000"/>
              </a:lnSpc>
              <a:spcBef>
                <a:spcPts val="334"/>
              </a:spcBef>
            </a:pPr>
            <a:r>
              <a:rPr sz="1600" spc="-5" dirty="0">
                <a:latin typeface="Consolas"/>
                <a:cs typeface="Consolas"/>
              </a:rPr>
              <a:t>i32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dbn</a:t>
            </a:r>
            <a:r>
              <a:rPr sz="1600" spc="-1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=</a:t>
            </a:r>
            <a:r>
              <a:rPr sz="1600" spc="-1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bfsFbnToDbn(inum,</a:t>
            </a:r>
            <a:r>
              <a:rPr sz="1600" spc="-5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fbn);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1718310" marR="1672589">
              <a:lnSpc>
                <a:spcPct val="100000"/>
              </a:lnSpc>
            </a:pPr>
            <a:r>
              <a:rPr sz="1600" spc="-10" dirty="0">
                <a:latin typeface="Consolas"/>
                <a:cs typeface="Consolas"/>
              </a:rPr>
              <a:t>bioRead(dbn, buf); </a:t>
            </a:r>
            <a:r>
              <a:rPr sz="1600" spc="-86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return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98557"/>
                </a:solidFill>
                <a:latin typeface="Consolas"/>
                <a:cs typeface="Consolas"/>
              </a:rPr>
              <a:t>0</a:t>
            </a:r>
            <a:r>
              <a:rPr sz="1600" spc="-5" dirty="0"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  <a:p>
            <a:pPr marL="1496060">
              <a:lnSpc>
                <a:spcPct val="100000"/>
              </a:lnSpc>
            </a:pPr>
            <a:r>
              <a:rPr sz="1600" spc="-5" dirty="0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126991" y="3854322"/>
            <a:ext cx="2344420" cy="1906905"/>
            <a:chOff x="4126991" y="3854322"/>
            <a:chExt cx="2344420" cy="1906905"/>
          </a:xfrm>
        </p:grpSpPr>
        <p:sp>
          <p:nvSpPr>
            <p:cNvPr id="17" name="object 17"/>
            <p:cNvSpPr/>
            <p:nvPr/>
          </p:nvSpPr>
          <p:spPr>
            <a:xfrm>
              <a:off x="4133087" y="3860418"/>
              <a:ext cx="2331720" cy="1894205"/>
            </a:xfrm>
            <a:custGeom>
              <a:avLst/>
              <a:gdLst/>
              <a:ahLst/>
              <a:cxnLst/>
              <a:rect l="l" t="t" r="r" b="b"/>
              <a:pathLst>
                <a:path w="2331720" h="1894204">
                  <a:moveTo>
                    <a:pt x="2214879" y="1193164"/>
                  </a:moveTo>
                  <a:lnTo>
                    <a:pt x="1243076" y="1193164"/>
                  </a:lnTo>
                  <a:lnTo>
                    <a:pt x="1197602" y="1202348"/>
                  </a:lnTo>
                  <a:lnTo>
                    <a:pt x="1160462" y="1227391"/>
                  </a:lnTo>
                  <a:lnTo>
                    <a:pt x="1135419" y="1264531"/>
                  </a:lnTo>
                  <a:lnTo>
                    <a:pt x="1126236" y="1310004"/>
                  </a:lnTo>
                  <a:lnTo>
                    <a:pt x="1126236" y="1777364"/>
                  </a:lnTo>
                  <a:lnTo>
                    <a:pt x="1135419" y="1822844"/>
                  </a:lnTo>
                  <a:lnTo>
                    <a:pt x="1160462" y="1859983"/>
                  </a:lnTo>
                  <a:lnTo>
                    <a:pt x="1197602" y="1885023"/>
                  </a:lnTo>
                  <a:lnTo>
                    <a:pt x="1243076" y="1894204"/>
                  </a:lnTo>
                  <a:lnTo>
                    <a:pt x="2214879" y="1894204"/>
                  </a:lnTo>
                  <a:lnTo>
                    <a:pt x="2260353" y="1885023"/>
                  </a:lnTo>
                  <a:lnTo>
                    <a:pt x="2297493" y="1859983"/>
                  </a:lnTo>
                  <a:lnTo>
                    <a:pt x="2322536" y="1822844"/>
                  </a:lnTo>
                  <a:lnTo>
                    <a:pt x="2331720" y="1777364"/>
                  </a:lnTo>
                  <a:lnTo>
                    <a:pt x="2331720" y="1310004"/>
                  </a:lnTo>
                  <a:lnTo>
                    <a:pt x="2322536" y="1264531"/>
                  </a:lnTo>
                  <a:lnTo>
                    <a:pt x="2297493" y="1227391"/>
                  </a:lnTo>
                  <a:lnTo>
                    <a:pt x="2260353" y="1202348"/>
                  </a:lnTo>
                  <a:lnTo>
                    <a:pt x="2214879" y="1193164"/>
                  </a:lnTo>
                  <a:close/>
                </a:path>
                <a:path w="2331720" h="1894204">
                  <a:moveTo>
                    <a:pt x="0" y="0"/>
                  </a:moveTo>
                  <a:lnTo>
                    <a:pt x="1327150" y="1193164"/>
                  </a:lnTo>
                  <a:lnTo>
                    <a:pt x="1628521" y="1193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33087" y="3860418"/>
              <a:ext cx="2331720" cy="1894205"/>
            </a:xfrm>
            <a:custGeom>
              <a:avLst/>
              <a:gdLst/>
              <a:ahLst/>
              <a:cxnLst/>
              <a:rect l="l" t="t" r="r" b="b"/>
              <a:pathLst>
                <a:path w="2331720" h="1894204">
                  <a:moveTo>
                    <a:pt x="1126236" y="1310004"/>
                  </a:moveTo>
                  <a:lnTo>
                    <a:pt x="1135419" y="1264531"/>
                  </a:lnTo>
                  <a:lnTo>
                    <a:pt x="1160462" y="1227391"/>
                  </a:lnTo>
                  <a:lnTo>
                    <a:pt x="1197602" y="1202348"/>
                  </a:lnTo>
                  <a:lnTo>
                    <a:pt x="1243076" y="1193164"/>
                  </a:lnTo>
                  <a:lnTo>
                    <a:pt x="1327150" y="1193164"/>
                  </a:lnTo>
                  <a:lnTo>
                    <a:pt x="0" y="0"/>
                  </a:lnTo>
                  <a:lnTo>
                    <a:pt x="1628521" y="1193164"/>
                  </a:lnTo>
                  <a:lnTo>
                    <a:pt x="2214879" y="1193164"/>
                  </a:lnTo>
                  <a:lnTo>
                    <a:pt x="2260353" y="1202348"/>
                  </a:lnTo>
                  <a:lnTo>
                    <a:pt x="2297493" y="1227391"/>
                  </a:lnTo>
                  <a:lnTo>
                    <a:pt x="2322536" y="1264531"/>
                  </a:lnTo>
                  <a:lnTo>
                    <a:pt x="2331720" y="1310004"/>
                  </a:lnTo>
                  <a:lnTo>
                    <a:pt x="2331720" y="1485264"/>
                  </a:lnTo>
                  <a:lnTo>
                    <a:pt x="2331720" y="1777364"/>
                  </a:lnTo>
                  <a:lnTo>
                    <a:pt x="2322536" y="1822844"/>
                  </a:lnTo>
                  <a:lnTo>
                    <a:pt x="2297493" y="1859983"/>
                  </a:lnTo>
                  <a:lnTo>
                    <a:pt x="2260353" y="1885023"/>
                  </a:lnTo>
                  <a:lnTo>
                    <a:pt x="2214879" y="1894204"/>
                  </a:lnTo>
                  <a:lnTo>
                    <a:pt x="1628521" y="1894204"/>
                  </a:lnTo>
                  <a:lnTo>
                    <a:pt x="1327150" y="1894204"/>
                  </a:lnTo>
                  <a:lnTo>
                    <a:pt x="1243076" y="1894204"/>
                  </a:lnTo>
                  <a:lnTo>
                    <a:pt x="1197602" y="1885023"/>
                  </a:lnTo>
                  <a:lnTo>
                    <a:pt x="1160462" y="1859983"/>
                  </a:lnTo>
                  <a:lnTo>
                    <a:pt x="1135419" y="1822844"/>
                  </a:lnTo>
                  <a:lnTo>
                    <a:pt x="1126236" y="1777364"/>
                  </a:lnTo>
                  <a:lnTo>
                    <a:pt x="1126236" y="1485264"/>
                  </a:lnTo>
                  <a:lnTo>
                    <a:pt x="1126236" y="1310004"/>
                  </a:lnTo>
                  <a:close/>
                </a:path>
              </a:pathLst>
            </a:custGeom>
            <a:ln w="12192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420614" y="5102478"/>
            <a:ext cx="882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5080" indent="-9906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Map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FBN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DBN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832" y="2354579"/>
            <a:ext cx="10084308" cy="585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1832" y="2354579"/>
            <a:ext cx="10084435" cy="58547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2425700" marR="869315" indent="-2335530">
              <a:lnSpc>
                <a:spcPct val="100000"/>
              </a:lnSpc>
              <a:spcBef>
                <a:spcPts val="27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#define</a:t>
            </a:r>
            <a:r>
              <a:rPr sz="16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FATAL(err)</a:t>
            </a:r>
            <a:r>
              <a:rPr sz="16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printf(</a:t>
            </a:r>
            <a:r>
              <a:rPr sz="1600" spc="-10" dirty="0">
                <a:solidFill>
                  <a:srgbClr val="A21515"/>
                </a:solidFill>
                <a:latin typeface="Consolas"/>
                <a:cs typeface="Consolas"/>
              </a:rPr>
              <a:t>"\nERROR:</a:t>
            </a:r>
            <a:r>
              <a:rPr sz="1600" spc="-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A21515"/>
                </a:solidFill>
                <a:latin typeface="Consolas"/>
                <a:cs typeface="Consolas"/>
              </a:rPr>
              <a:t>File</a:t>
            </a:r>
            <a:r>
              <a:rPr sz="1600" spc="-1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A21515"/>
                </a:solidFill>
                <a:latin typeface="Consolas"/>
                <a:cs typeface="Consolas"/>
              </a:rPr>
              <a:t>%s,</a:t>
            </a:r>
            <a:r>
              <a:rPr sz="1600" spc="-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A21515"/>
                </a:solidFill>
                <a:latin typeface="Consolas"/>
                <a:cs typeface="Consolas"/>
              </a:rPr>
              <a:t>Line</a:t>
            </a:r>
            <a:r>
              <a:rPr sz="1600" spc="-5" dirty="0">
                <a:solidFill>
                  <a:srgbClr val="A21515"/>
                </a:solidFill>
                <a:latin typeface="Consolas"/>
                <a:cs typeface="Consolas"/>
              </a:rPr>
              <a:t> %d </a:t>
            </a:r>
            <a:r>
              <a:rPr sz="1600" spc="-10" dirty="0">
                <a:solidFill>
                  <a:srgbClr val="A21515"/>
                </a:solidFill>
                <a:latin typeface="Consolas"/>
                <a:cs typeface="Consolas"/>
              </a:rPr>
              <a:t>\n"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,</a:t>
            </a:r>
            <a:r>
              <a:rPr sz="1600" u="heavy" spc="20" dirty="0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FILE</a:t>
            </a:r>
            <a:r>
              <a:rPr sz="1600" u="heavy" spc="10" dirty="0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,</a:t>
            </a:r>
            <a:r>
              <a:rPr sz="1600" u="heavy" spc="869" dirty="0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LINE</a:t>
            </a:r>
            <a:r>
              <a:rPr sz="1600" u="heavy" spc="10" dirty="0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); \ </a:t>
            </a:r>
            <a:r>
              <a:rPr sz="1600" spc="-86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RepTest(err,</a:t>
            </a:r>
            <a:r>
              <a:rPr sz="1600" u="heavy" spc="860" dirty="0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FILE</a:t>
            </a:r>
            <a:r>
              <a:rPr sz="1600" u="heavy" spc="850" dirty="0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,</a:t>
            </a:r>
            <a:r>
              <a:rPr sz="1600" u="heavy" spc="865" dirty="0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LINE</a:t>
            </a:r>
            <a:r>
              <a:rPr sz="1600" u="heavy" spc="-5" dirty="0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56378" y="741426"/>
            <a:ext cx="1084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F</a:t>
            </a:r>
            <a:r>
              <a:rPr spc="-275" dirty="0"/>
              <a:t>A</a:t>
            </a:r>
            <a:r>
              <a:rPr spc="-280" dirty="0"/>
              <a:t>T</a:t>
            </a:r>
            <a:r>
              <a:rPr dirty="0"/>
              <a:t>AL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204" y="4277867"/>
            <a:ext cx="6858000" cy="3703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94204" y="4277867"/>
            <a:ext cx="6858000" cy="37084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0"/>
              </a:spcBef>
            </a:pPr>
            <a:r>
              <a:rPr sz="1800" spc="-80" dirty="0">
                <a:latin typeface="Calibri"/>
                <a:cs typeface="Calibri"/>
              </a:rPr>
              <a:t>FATAL</a:t>
            </a:r>
            <a:r>
              <a:rPr sz="1800" dirty="0">
                <a:latin typeface="Calibri"/>
                <a:cs typeface="Calibri"/>
              </a:rPr>
              <a:t> is 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macro.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Why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make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80" dirty="0">
                <a:latin typeface="Calibri"/>
                <a:cs typeface="Calibri"/>
              </a:rPr>
              <a:t>FATAL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regular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00"/>
              </a:spcBef>
            </a:pPr>
            <a:r>
              <a:rPr dirty="0"/>
              <a:t>Open</a:t>
            </a:r>
            <a:r>
              <a:rPr spc="-7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5" dirty="0"/>
              <a:t>File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959864" y="1790700"/>
            <a:ext cx="8815070" cy="923925"/>
          </a:xfrm>
          <a:prstGeom prst="rect">
            <a:avLst/>
          </a:prstGeom>
          <a:ln w="9144">
            <a:solidFill>
              <a:srgbClr val="2E528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Filesystem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maintains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system-wide </a:t>
            </a:r>
            <a:r>
              <a:rPr sz="1800" spc="-30" dirty="0">
                <a:latin typeface="Calibri"/>
                <a:cs typeface="Calibri"/>
              </a:rPr>
              <a:t>Table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Opened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well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File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Descriptor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9864" y="3518915"/>
            <a:ext cx="8815070" cy="2032000"/>
          </a:xfrm>
          <a:prstGeom prst="rect">
            <a:avLst/>
          </a:prstGeom>
          <a:ln w="9144">
            <a:solidFill>
              <a:srgbClr val="2E528F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latin typeface="Calibri"/>
                <a:cs typeface="Calibri"/>
              </a:rPr>
              <a:t>open(“myfile”)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378460" indent="-287020">
              <a:lnSpc>
                <a:spcPct val="100000"/>
              </a:lnSpc>
              <a:buFont typeface="Arial"/>
              <a:buChar char="•"/>
              <a:tabLst>
                <a:tab pos="378460" algn="l"/>
                <a:tab pos="379095" algn="l"/>
              </a:tabLst>
            </a:pPr>
            <a:r>
              <a:rPr sz="1800" spc="-10" dirty="0">
                <a:latin typeface="Calibri"/>
                <a:cs typeface="Calibri"/>
              </a:rPr>
              <a:t>Search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Directory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“myfile”.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inode</a:t>
            </a:r>
            <a:r>
              <a:rPr sz="18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number,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inum</a:t>
            </a:r>
            <a:endParaRPr sz="1800">
              <a:latin typeface="Calibri"/>
              <a:cs typeface="Calibri"/>
            </a:endParaRPr>
          </a:p>
          <a:p>
            <a:pPr marL="378460" indent="-287020">
              <a:lnSpc>
                <a:spcPct val="100000"/>
              </a:lnSpc>
              <a:buFont typeface="Arial"/>
              <a:buChar char="•"/>
              <a:tabLst>
                <a:tab pos="378460" algn="l"/>
                <a:tab pos="379095" algn="l"/>
              </a:tabLst>
            </a:pPr>
            <a:r>
              <a:rPr sz="1800" spc="-10" dirty="0">
                <a:latin typeface="Calibri"/>
                <a:cs typeface="Calibri"/>
              </a:rPr>
              <a:t>Search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Open-File-Table.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inum</a:t>
            </a:r>
            <a:r>
              <a:rPr sz="18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already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opened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another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entry </a:t>
            </a:r>
            <a:r>
              <a:rPr sz="1800" spc="-10" dirty="0"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marL="37846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process’s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Descriptor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Table,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pointing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entry 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Open-File-Table</a:t>
            </a:r>
            <a:endParaRPr sz="1800">
              <a:latin typeface="Calibri"/>
              <a:cs typeface="Calibri"/>
            </a:endParaRPr>
          </a:p>
          <a:p>
            <a:pPr marL="378460" indent="-287020">
              <a:lnSpc>
                <a:spcPct val="100000"/>
              </a:lnSpc>
              <a:buFont typeface="Arial"/>
              <a:buChar char="•"/>
              <a:tabLst>
                <a:tab pos="378460" algn="l"/>
                <a:tab pos="379095" algn="l"/>
              </a:tabLst>
            </a:pPr>
            <a:r>
              <a:rPr sz="1800" dirty="0">
                <a:latin typeface="Calibri"/>
                <a:cs typeface="Calibri"/>
              </a:rPr>
              <a:t>If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entry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Open-File-Table.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entry</a:t>
            </a:r>
            <a:r>
              <a:rPr sz="1800" dirty="0">
                <a:latin typeface="Calibri"/>
                <a:cs typeface="Calibri"/>
              </a:rPr>
              <a:t>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process’s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Descriptor</a:t>
            </a:r>
            <a:endParaRPr sz="1800">
              <a:latin typeface="Calibri"/>
              <a:cs typeface="Calibri"/>
            </a:endParaRPr>
          </a:p>
          <a:p>
            <a:pPr marL="378460">
              <a:lnSpc>
                <a:spcPct val="100000"/>
              </a:lnSpc>
            </a:pPr>
            <a:r>
              <a:rPr sz="1800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444752" y="1885188"/>
          <a:ext cx="577850" cy="882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7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0000"/>
                      </a:solidFill>
                      <a:prstDash val="solid"/>
                    </a:lnT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444752" y="1885188"/>
            <a:ext cx="577850" cy="882650"/>
          </a:xfrm>
          <a:custGeom>
            <a:avLst/>
            <a:gdLst/>
            <a:ahLst/>
            <a:cxnLst/>
            <a:rect l="l" t="t" r="r" b="b"/>
            <a:pathLst>
              <a:path w="577850" h="882650">
                <a:moveTo>
                  <a:pt x="0" y="882396"/>
                </a:moveTo>
                <a:lnTo>
                  <a:pt x="577596" y="882396"/>
                </a:lnTo>
                <a:lnTo>
                  <a:pt x="577596" y="0"/>
                </a:lnTo>
                <a:lnTo>
                  <a:pt x="0" y="0"/>
                </a:lnTo>
                <a:lnTo>
                  <a:pt x="0" y="8823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44752" y="3372611"/>
          <a:ext cx="577850" cy="882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7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0000"/>
                      </a:solidFill>
                      <a:prstDash val="solid"/>
                    </a:lnT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444752" y="3372611"/>
            <a:ext cx="577850" cy="882650"/>
          </a:xfrm>
          <a:custGeom>
            <a:avLst/>
            <a:gdLst/>
            <a:ahLst/>
            <a:cxnLst/>
            <a:rect l="l" t="t" r="r" b="b"/>
            <a:pathLst>
              <a:path w="577850" h="882650">
                <a:moveTo>
                  <a:pt x="0" y="882395"/>
                </a:moveTo>
                <a:lnTo>
                  <a:pt x="577596" y="882395"/>
                </a:lnTo>
                <a:lnTo>
                  <a:pt x="577596" y="0"/>
                </a:lnTo>
                <a:lnTo>
                  <a:pt x="0" y="0"/>
                </a:lnTo>
                <a:lnTo>
                  <a:pt x="0" y="8823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438655" y="4985003"/>
            <a:ext cx="589915" cy="894715"/>
            <a:chOff x="1438655" y="4985003"/>
            <a:chExt cx="589915" cy="894715"/>
          </a:xfrm>
        </p:grpSpPr>
        <p:sp>
          <p:nvSpPr>
            <p:cNvPr id="7" name="object 7"/>
            <p:cNvSpPr/>
            <p:nvPr/>
          </p:nvSpPr>
          <p:spPr>
            <a:xfrm>
              <a:off x="1444751" y="4991099"/>
              <a:ext cx="577850" cy="882650"/>
            </a:xfrm>
            <a:custGeom>
              <a:avLst/>
              <a:gdLst/>
              <a:ahLst/>
              <a:cxnLst/>
              <a:rect l="l" t="t" r="r" b="b"/>
              <a:pathLst>
                <a:path w="577850" h="882650">
                  <a:moveTo>
                    <a:pt x="577596" y="0"/>
                  </a:moveTo>
                  <a:lnTo>
                    <a:pt x="0" y="0"/>
                  </a:lnTo>
                  <a:lnTo>
                    <a:pt x="0" y="882396"/>
                  </a:lnTo>
                  <a:lnTo>
                    <a:pt x="577596" y="882396"/>
                  </a:lnTo>
                  <a:lnTo>
                    <a:pt x="577596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4751" y="4991099"/>
              <a:ext cx="577850" cy="882650"/>
            </a:xfrm>
            <a:custGeom>
              <a:avLst/>
              <a:gdLst/>
              <a:ahLst/>
              <a:cxnLst/>
              <a:rect l="l" t="t" r="r" b="b"/>
              <a:pathLst>
                <a:path w="577850" h="882650">
                  <a:moveTo>
                    <a:pt x="0" y="882396"/>
                  </a:moveTo>
                  <a:lnTo>
                    <a:pt x="577596" y="882396"/>
                  </a:lnTo>
                  <a:lnTo>
                    <a:pt x="577596" y="0"/>
                  </a:lnTo>
                  <a:lnTo>
                    <a:pt x="0" y="0"/>
                  </a:lnTo>
                  <a:lnTo>
                    <a:pt x="0" y="882396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3934967" y="2959607"/>
            <a:ext cx="1103630" cy="74930"/>
          </a:xfrm>
          <a:custGeom>
            <a:avLst/>
            <a:gdLst/>
            <a:ahLst/>
            <a:cxnLst/>
            <a:rect l="l" t="t" r="r" b="b"/>
            <a:pathLst>
              <a:path w="1103629" h="74930">
                <a:moveTo>
                  <a:pt x="0" y="74675"/>
                </a:moveTo>
                <a:lnTo>
                  <a:pt x="1103376" y="74675"/>
                </a:lnTo>
                <a:lnTo>
                  <a:pt x="1103376" y="0"/>
                </a:lnTo>
                <a:lnTo>
                  <a:pt x="0" y="0"/>
                </a:lnTo>
                <a:lnTo>
                  <a:pt x="0" y="7467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928871" y="2761488"/>
          <a:ext cx="1103630" cy="10454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3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762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3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76200">
                      <a:solidFill>
                        <a:srgbClr val="00AF50"/>
                      </a:solidFill>
                      <a:prstDash val="solid"/>
                    </a:lnT>
                    <a:lnB w="76200">
                      <a:solidFill>
                        <a:srgbClr val="00AF5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76200">
                      <a:solidFill>
                        <a:srgbClr val="00AF50"/>
                      </a:solidFill>
                      <a:prstDash val="solid"/>
                    </a:lnT>
                    <a:lnB w="76200">
                      <a:solidFill>
                        <a:srgbClr val="00AF5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76200">
                      <a:solidFill>
                        <a:srgbClr val="00AF50"/>
                      </a:solidFill>
                      <a:prstDash val="solid"/>
                    </a:lnT>
                    <a:lnB w="76200">
                      <a:solidFill>
                        <a:srgbClr val="00AF5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762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8238235" y="2497073"/>
            <a:ext cx="410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sk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651750" y="2845054"/>
            <a:ext cx="1515745" cy="2518410"/>
            <a:chOff x="7651750" y="2845054"/>
            <a:chExt cx="1515745" cy="2518410"/>
          </a:xfrm>
        </p:grpSpPr>
        <p:sp>
          <p:nvSpPr>
            <p:cNvPr id="13" name="object 13"/>
            <p:cNvSpPr/>
            <p:nvPr/>
          </p:nvSpPr>
          <p:spPr>
            <a:xfrm>
              <a:off x="7658100" y="2991993"/>
              <a:ext cx="1503045" cy="2365375"/>
            </a:xfrm>
            <a:custGeom>
              <a:avLst/>
              <a:gdLst/>
              <a:ahLst/>
              <a:cxnLst/>
              <a:rect l="l" t="t" r="r" b="b"/>
              <a:pathLst>
                <a:path w="1503045" h="2365375">
                  <a:moveTo>
                    <a:pt x="1502664" y="0"/>
                  </a:moveTo>
                  <a:lnTo>
                    <a:pt x="1468882" y="41777"/>
                  </a:lnTo>
                  <a:lnTo>
                    <a:pt x="1411974" y="66962"/>
                  </a:lnTo>
                  <a:lnTo>
                    <a:pt x="1374337" y="78543"/>
                  </a:lnTo>
                  <a:lnTo>
                    <a:pt x="1331083" y="89356"/>
                  </a:lnTo>
                  <a:lnTo>
                    <a:pt x="1282588" y="99329"/>
                  </a:lnTo>
                  <a:lnTo>
                    <a:pt x="1229232" y="108394"/>
                  </a:lnTo>
                  <a:lnTo>
                    <a:pt x="1171391" y="116479"/>
                  </a:lnTo>
                  <a:lnTo>
                    <a:pt x="1109443" y="123513"/>
                  </a:lnTo>
                  <a:lnTo>
                    <a:pt x="1043767" y="129426"/>
                  </a:lnTo>
                  <a:lnTo>
                    <a:pt x="974740" y="134148"/>
                  </a:lnTo>
                  <a:lnTo>
                    <a:pt x="902740" y="137609"/>
                  </a:lnTo>
                  <a:lnTo>
                    <a:pt x="828144" y="139737"/>
                  </a:lnTo>
                  <a:lnTo>
                    <a:pt x="751331" y="140462"/>
                  </a:lnTo>
                  <a:lnTo>
                    <a:pt x="674519" y="139737"/>
                  </a:lnTo>
                  <a:lnTo>
                    <a:pt x="599923" y="137609"/>
                  </a:lnTo>
                  <a:lnTo>
                    <a:pt x="527923" y="134148"/>
                  </a:lnTo>
                  <a:lnTo>
                    <a:pt x="458896" y="129426"/>
                  </a:lnTo>
                  <a:lnTo>
                    <a:pt x="393220" y="123513"/>
                  </a:lnTo>
                  <a:lnTo>
                    <a:pt x="331272" y="116479"/>
                  </a:lnTo>
                  <a:lnTo>
                    <a:pt x="273431" y="108394"/>
                  </a:lnTo>
                  <a:lnTo>
                    <a:pt x="220075" y="99329"/>
                  </a:lnTo>
                  <a:lnTo>
                    <a:pt x="171580" y="89356"/>
                  </a:lnTo>
                  <a:lnTo>
                    <a:pt x="128326" y="78543"/>
                  </a:lnTo>
                  <a:lnTo>
                    <a:pt x="90689" y="66962"/>
                  </a:lnTo>
                  <a:lnTo>
                    <a:pt x="33781" y="41777"/>
                  </a:lnTo>
                  <a:lnTo>
                    <a:pt x="3879" y="14365"/>
                  </a:lnTo>
                  <a:lnTo>
                    <a:pt x="0" y="0"/>
                  </a:lnTo>
                  <a:lnTo>
                    <a:pt x="0" y="2224278"/>
                  </a:lnTo>
                  <a:lnTo>
                    <a:pt x="33781" y="2266114"/>
                  </a:lnTo>
                  <a:lnTo>
                    <a:pt x="90689" y="2291326"/>
                  </a:lnTo>
                  <a:lnTo>
                    <a:pt x="128326" y="2302917"/>
                  </a:lnTo>
                  <a:lnTo>
                    <a:pt x="171580" y="2313738"/>
                  </a:lnTo>
                  <a:lnTo>
                    <a:pt x="220075" y="2323719"/>
                  </a:lnTo>
                  <a:lnTo>
                    <a:pt x="273431" y="2332788"/>
                  </a:lnTo>
                  <a:lnTo>
                    <a:pt x="331272" y="2340877"/>
                  </a:lnTo>
                  <a:lnTo>
                    <a:pt x="393220" y="2347914"/>
                  </a:lnTo>
                  <a:lnTo>
                    <a:pt x="458896" y="2353829"/>
                  </a:lnTo>
                  <a:lnTo>
                    <a:pt x="527923" y="2358553"/>
                  </a:lnTo>
                  <a:lnTo>
                    <a:pt x="599923" y="2362013"/>
                  </a:lnTo>
                  <a:lnTo>
                    <a:pt x="674519" y="2364142"/>
                  </a:lnTo>
                  <a:lnTo>
                    <a:pt x="751331" y="2364867"/>
                  </a:lnTo>
                  <a:lnTo>
                    <a:pt x="828144" y="2364142"/>
                  </a:lnTo>
                  <a:lnTo>
                    <a:pt x="902740" y="2362013"/>
                  </a:lnTo>
                  <a:lnTo>
                    <a:pt x="974740" y="2358553"/>
                  </a:lnTo>
                  <a:lnTo>
                    <a:pt x="1043767" y="2353829"/>
                  </a:lnTo>
                  <a:lnTo>
                    <a:pt x="1109443" y="2347914"/>
                  </a:lnTo>
                  <a:lnTo>
                    <a:pt x="1171391" y="2340877"/>
                  </a:lnTo>
                  <a:lnTo>
                    <a:pt x="1229232" y="2332788"/>
                  </a:lnTo>
                  <a:lnTo>
                    <a:pt x="1282588" y="2323719"/>
                  </a:lnTo>
                  <a:lnTo>
                    <a:pt x="1331083" y="2313738"/>
                  </a:lnTo>
                  <a:lnTo>
                    <a:pt x="1374337" y="2302917"/>
                  </a:lnTo>
                  <a:lnTo>
                    <a:pt x="1411974" y="2291326"/>
                  </a:lnTo>
                  <a:lnTo>
                    <a:pt x="1468882" y="2266114"/>
                  </a:lnTo>
                  <a:lnTo>
                    <a:pt x="1498784" y="2238665"/>
                  </a:lnTo>
                  <a:lnTo>
                    <a:pt x="1502664" y="2224278"/>
                  </a:lnTo>
                  <a:lnTo>
                    <a:pt x="1502664" y="0"/>
                  </a:lnTo>
                  <a:close/>
                </a:path>
              </a:pathLst>
            </a:custGeom>
            <a:solidFill>
              <a:srgbClr val="FFC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58100" y="2851404"/>
              <a:ext cx="1503045" cy="281305"/>
            </a:xfrm>
            <a:custGeom>
              <a:avLst/>
              <a:gdLst/>
              <a:ahLst/>
              <a:cxnLst/>
              <a:rect l="l" t="t" r="r" b="b"/>
              <a:pathLst>
                <a:path w="1503045" h="281305">
                  <a:moveTo>
                    <a:pt x="751331" y="0"/>
                  </a:moveTo>
                  <a:lnTo>
                    <a:pt x="674519" y="724"/>
                  </a:lnTo>
                  <a:lnTo>
                    <a:pt x="599923" y="2853"/>
                  </a:lnTo>
                  <a:lnTo>
                    <a:pt x="527923" y="6313"/>
                  </a:lnTo>
                  <a:lnTo>
                    <a:pt x="458896" y="11037"/>
                  </a:lnTo>
                  <a:lnTo>
                    <a:pt x="393220" y="16952"/>
                  </a:lnTo>
                  <a:lnTo>
                    <a:pt x="331272" y="23989"/>
                  </a:lnTo>
                  <a:lnTo>
                    <a:pt x="273431" y="32078"/>
                  </a:lnTo>
                  <a:lnTo>
                    <a:pt x="220075" y="41148"/>
                  </a:lnTo>
                  <a:lnTo>
                    <a:pt x="171580" y="51128"/>
                  </a:lnTo>
                  <a:lnTo>
                    <a:pt x="128326" y="61949"/>
                  </a:lnTo>
                  <a:lnTo>
                    <a:pt x="90689" y="73540"/>
                  </a:lnTo>
                  <a:lnTo>
                    <a:pt x="33781" y="98752"/>
                  </a:lnTo>
                  <a:lnTo>
                    <a:pt x="3879" y="126201"/>
                  </a:lnTo>
                  <a:lnTo>
                    <a:pt x="0" y="140588"/>
                  </a:lnTo>
                  <a:lnTo>
                    <a:pt x="3879" y="154954"/>
                  </a:lnTo>
                  <a:lnTo>
                    <a:pt x="33781" y="182366"/>
                  </a:lnTo>
                  <a:lnTo>
                    <a:pt x="90689" y="207551"/>
                  </a:lnTo>
                  <a:lnTo>
                    <a:pt x="128326" y="219132"/>
                  </a:lnTo>
                  <a:lnTo>
                    <a:pt x="171580" y="229945"/>
                  </a:lnTo>
                  <a:lnTo>
                    <a:pt x="220075" y="239918"/>
                  </a:lnTo>
                  <a:lnTo>
                    <a:pt x="273431" y="248983"/>
                  </a:lnTo>
                  <a:lnTo>
                    <a:pt x="331272" y="257068"/>
                  </a:lnTo>
                  <a:lnTo>
                    <a:pt x="393220" y="264102"/>
                  </a:lnTo>
                  <a:lnTo>
                    <a:pt x="458896" y="270015"/>
                  </a:lnTo>
                  <a:lnTo>
                    <a:pt x="527923" y="274737"/>
                  </a:lnTo>
                  <a:lnTo>
                    <a:pt x="599923" y="278198"/>
                  </a:lnTo>
                  <a:lnTo>
                    <a:pt x="674519" y="280326"/>
                  </a:lnTo>
                  <a:lnTo>
                    <a:pt x="751331" y="281050"/>
                  </a:lnTo>
                  <a:lnTo>
                    <a:pt x="828144" y="280326"/>
                  </a:lnTo>
                  <a:lnTo>
                    <a:pt x="902740" y="278198"/>
                  </a:lnTo>
                  <a:lnTo>
                    <a:pt x="974740" y="274737"/>
                  </a:lnTo>
                  <a:lnTo>
                    <a:pt x="1043767" y="270015"/>
                  </a:lnTo>
                  <a:lnTo>
                    <a:pt x="1109443" y="264102"/>
                  </a:lnTo>
                  <a:lnTo>
                    <a:pt x="1171391" y="257068"/>
                  </a:lnTo>
                  <a:lnTo>
                    <a:pt x="1229232" y="248983"/>
                  </a:lnTo>
                  <a:lnTo>
                    <a:pt x="1282588" y="239918"/>
                  </a:lnTo>
                  <a:lnTo>
                    <a:pt x="1331083" y="229945"/>
                  </a:lnTo>
                  <a:lnTo>
                    <a:pt x="1374337" y="219132"/>
                  </a:lnTo>
                  <a:lnTo>
                    <a:pt x="1411974" y="207551"/>
                  </a:lnTo>
                  <a:lnTo>
                    <a:pt x="1468882" y="182366"/>
                  </a:lnTo>
                  <a:lnTo>
                    <a:pt x="1498784" y="154954"/>
                  </a:lnTo>
                  <a:lnTo>
                    <a:pt x="1502664" y="140588"/>
                  </a:lnTo>
                  <a:lnTo>
                    <a:pt x="1498784" y="126201"/>
                  </a:lnTo>
                  <a:lnTo>
                    <a:pt x="1468882" y="98752"/>
                  </a:lnTo>
                  <a:lnTo>
                    <a:pt x="1411974" y="73540"/>
                  </a:lnTo>
                  <a:lnTo>
                    <a:pt x="1374337" y="61949"/>
                  </a:lnTo>
                  <a:lnTo>
                    <a:pt x="1331083" y="51128"/>
                  </a:lnTo>
                  <a:lnTo>
                    <a:pt x="1282588" y="41148"/>
                  </a:lnTo>
                  <a:lnTo>
                    <a:pt x="1229232" y="32078"/>
                  </a:lnTo>
                  <a:lnTo>
                    <a:pt x="1171391" y="23989"/>
                  </a:lnTo>
                  <a:lnTo>
                    <a:pt x="1109443" y="16952"/>
                  </a:lnTo>
                  <a:lnTo>
                    <a:pt x="1043767" y="11037"/>
                  </a:lnTo>
                  <a:lnTo>
                    <a:pt x="974740" y="6313"/>
                  </a:lnTo>
                  <a:lnTo>
                    <a:pt x="902740" y="2853"/>
                  </a:lnTo>
                  <a:lnTo>
                    <a:pt x="828144" y="724"/>
                  </a:lnTo>
                  <a:lnTo>
                    <a:pt x="751331" y="0"/>
                  </a:lnTo>
                  <a:close/>
                </a:path>
              </a:pathLst>
            </a:custGeom>
            <a:solidFill>
              <a:srgbClr val="FFD966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58100" y="2851404"/>
              <a:ext cx="1503045" cy="2505710"/>
            </a:xfrm>
            <a:custGeom>
              <a:avLst/>
              <a:gdLst/>
              <a:ahLst/>
              <a:cxnLst/>
              <a:rect l="l" t="t" r="r" b="b"/>
              <a:pathLst>
                <a:path w="1503045" h="2505710">
                  <a:moveTo>
                    <a:pt x="1502664" y="140588"/>
                  </a:moveTo>
                  <a:lnTo>
                    <a:pt x="1468882" y="182366"/>
                  </a:lnTo>
                  <a:lnTo>
                    <a:pt x="1411974" y="207551"/>
                  </a:lnTo>
                  <a:lnTo>
                    <a:pt x="1374337" y="219132"/>
                  </a:lnTo>
                  <a:lnTo>
                    <a:pt x="1331083" y="229945"/>
                  </a:lnTo>
                  <a:lnTo>
                    <a:pt x="1282588" y="239918"/>
                  </a:lnTo>
                  <a:lnTo>
                    <a:pt x="1229232" y="248983"/>
                  </a:lnTo>
                  <a:lnTo>
                    <a:pt x="1171391" y="257068"/>
                  </a:lnTo>
                  <a:lnTo>
                    <a:pt x="1109443" y="264102"/>
                  </a:lnTo>
                  <a:lnTo>
                    <a:pt x="1043767" y="270015"/>
                  </a:lnTo>
                  <a:lnTo>
                    <a:pt x="974740" y="274737"/>
                  </a:lnTo>
                  <a:lnTo>
                    <a:pt x="902740" y="278198"/>
                  </a:lnTo>
                  <a:lnTo>
                    <a:pt x="828144" y="280326"/>
                  </a:lnTo>
                  <a:lnTo>
                    <a:pt x="751331" y="281050"/>
                  </a:lnTo>
                  <a:lnTo>
                    <a:pt x="674519" y="280326"/>
                  </a:lnTo>
                  <a:lnTo>
                    <a:pt x="599923" y="278198"/>
                  </a:lnTo>
                  <a:lnTo>
                    <a:pt x="527923" y="274737"/>
                  </a:lnTo>
                  <a:lnTo>
                    <a:pt x="458896" y="270015"/>
                  </a:lnTo>
                  <a:lnTo>
                    <a:pt x="393220" y="264102"/>
                  </a:lnTo>
                  <a:lnTo>
                    <a:pt x="331272" y="257068"/>
                  </a:lnTo>
                  <a:lnTo>
                    <a:pt x="273431" y="248983"/>
                  </a:lnTo>
                  <a:lnTo>
                    <a:pt x="220075" y="239918"/>
                  </a:lnTo>
                  <a:lnTo>
                    <a:pt x="171580" y="229945"/>
                  </a:lnTo>
                  <a:lnTo>
                    <a:pt x="128326" y="219132"/>
                  </a:lnTo>
                  <a:lnTo>
                    <a:pt x="90689" y="207551"/>
                  </a:lnTo>
                  <a:lnTo>
                    <a:pt x="33781" y="182366"/>
                  </a:lnTo>
                  <a:lnTo>
                    <a:pt x="3879" y="154954"/>
                  </a:lnTo>
                  <a:lnTo>
                    <a:pt x="0" y="140588"/>
                  </a:lnTo>
                  <a:lnTo>
                    <a:pt x="3879" y="126201"/>
                  </a:lnTo>
                  <a:lnTo>
                    <a:pt x="33781" y="98752"/>
                  </a:lnTo>
                  <a:lnTo>
                    <a:pt x="90689" y="73540"/>
                  </a:lnTo>
                  <a:lnTo>
                    <a:pt x="128326" y="61949"/>
                  </a:lnTo>
                  <a:lnTo>
                    <a:pt x="171580" y="51128"/>
                  </a:lnTo>
                  <a:lnTo>
                    <a:pt x="220075" y="41148"/>
                  </a:lnTo>
                  <a:lnTo>
                    <a:pt x="273431" y="32078"/>
                  </a:lnTo>
                  <a:lnTo>
                    <a:pt x="331272" y="23989"/>
                  </a:lnTo>
                  <a:lnTo>
                    <a:pt x="393220" y="16952"/>
                  </a:lnTo>
                  <a:lnTo>
                    <a:pt x="458896" y="11037"/>
                  </a:lnTo>
                  <a:lnTo>
                    <a:pt x="527923" y="6313"/>
                  </a:lnTo>
                  <a:lnTo>
                    <a:pt x="599923" y="2853"/>
                  </a:lnTo>
                  <a:lnTo>
                    <a:pt x="674519" y="724"/>
                  </a:lnTo>
                  <a:lnTo>
                    <a:pt x="751331" y="0"/>
                  </a:lnTo>
                  <a:lnTo>
                    <a:pt x="828144" y="724"/>
                  </a:lnTo>
                  <a:lnTo>
                    <a:pt x="902740" y="2853"/>
                  </a:lnTo>
                  <a:lnTo>
                    <a:pt x="974740" y="6313"/>
                  </a:lnTo>
                  <a:lnTo>
                    <a:pt x="1043767" y="11037"/>
                  </a:lnTo>
                  <a:lnTo>
                    <a:pt x="1109443" y="16952"/>
                  </a:lnTo>
                  <a:lnTo>
                    <a:pt x="1171391" y="23989"/>
                  </a:lnTo>
                  <a:lnTo>
                    <a:pt x="1229232" y="32078"/>
                  </a:lnTo>
                  <a:lnTo>
                    <a:pt x="1282588" y="41148"/>
                  </a:lnTo>
                  <a:lnTo>
                    <a:pt x="1331083" y="51128"/>
                  </a:lnTo>
                  <a:lnTo>
                    <a:pt x="1374337" y="61949"/>
                  </a:lnTo>
                  <a:lnTo>
                    <a:pt x="1411974" y="73540"/>
                  </a:lnTo>
                  <a:lnTo>
                    <a:pt x="1468882" y="98752"/>
                  </a:lnTo>
                  <a:lnTo>
                    <a:pt x="1498784" y="126201"/>
                  </a:lnTo>
                  <a:lnTo>
                    <a:pt x="1502664" y="140588"/>
                  </a:lnTo>
                  <a:close/>
                </a:path>
                <a:path w="1503045" h="2505710">
                  <a:moveTo>
                    <a:pt x="1502664" y="140588"/>
                  </a:moveTo>
                  <a:lnTo>
                    <a:pt x="1502664" y="2364867"/>
                  </a:lnTo>
                  <a:lnTo>
                    <a:pt x="1498784" y="2379254"/>
                  </a:lnTo>
                  <a:lnTo>
                    <a:pt x="1468882" y="2406703"/>
                  </a:lnTo>
                  <a:lnTo>
                    <a:pt x="1411974" y="2431915"/>
                  </a:lnTo>
                  <a:lnTo>
                    <a:pt x="1374337" y="2443506"/>
                  </a:lnTo>
                  <a:lnTo>
                    <a:pt x="1331083" y="2454327"/>
                  </a:lnTo>
                  <a:lnTo>
                    <a:pt x="1282588" y="2464308"/>
                  </a:lnTo>
                  <a:lnTo>
                    <a:pt x="1229232" y="2473377"/>
                  </a:lnTo>
                  <a:lnTo>
                    <a:pt x="1171391" y="2481466"/>
                  </a:lnTo>
                  <a:lnTo>
                    <a:pt x="1109443" y="2488503"/>
                  </a:lnTo>
                  <a:lnTo>
                    <a:pt x="1043767" y="2494418"/>
                  </a:lnTo>
                  <a:lnTo>
                    <a:pt x="974740" y="2499142"/>
                  </a:lnTo>
                  <a:lnTo>
                    <a:pt x="902740" y="2502602"/>
                  </a:lnTo>
                  <a:lnTo>
                    <a:pt x="828144" y="2504731"/>
                  </a:lnTo>
                  <a:lnTo>
                    <a:pt x="751331" y="2505456"/>
                  </a:lnTo>
                  <a:lnTo>
                    <a:pt x="674519" y="2504731"/>
                  </a:lnTo>
                  <a:lnTo>
                    <a:pt x="599923" y="2502602"/>
                  </a:lnTo>
                  <a:lnTo>
                    <a:pt x="527923" y="2499142"/>
                  </a:lnTo>
                  <a:lnTo>
                    <a:pt x="458896" y="2494418"/>
                  </a:lnTo>
                  <a:lnTo>
                    <a:pt x="393220" y="2488503"/>
                  </a:lnTo>
                  <a:lnTo>
                    <a:pt x="331272" y="2481466"/>
                  </a:lnTo>
                  <a:lnTo>
                    <a:pt x="273431" y="2473377"/>
                  </a:lnTo>
                  <a:lnTo>
                    <a:pt x="220075" y="2464308"/>
                  </a:lnTo>
                  <a:lnTo>
                    <a:pt x="171580" y="2454327"/>
                  </a:lnTo>
                  <a:lnTo>
                    <a:pt x="128326" y="2443506"/>
                  </a:lnTo>
                  <a:lnTo>
                    <a:pt x="90689" y="2431915"/>
                  </a:lnTo>
                  <a:lnTo>
                    <a:pt x="33781" y="2406703"/>
                  </a:lnTo>
                  <a:lnTo>
                    <a:pt x="3879" y="2379254"/>
                  </a:lnTo>
                  <a:lnTo>
                    <a:pt x="0" y="2364867"/>
                  </a:lnTo>
                  <a:lnTo>
                    <a:pt x="0" y="140588"/>
                  </a:lnTo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333880" y="1604009"/>
            <a:ext cx="932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ss</a:t>
            </a:r>
            <a:r>
              <a:rPr sz="1800" dirty="0">
                <a:latin typeface="Calibri"/>
                <a:cs typeface="Calibri"/>
              </a:rPr>
              <a:t>-A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45819" y="3085338"/>
            <a:ext cx="924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ss</a:t>
            </a:r>
            <a:r>
              <a:rPr sz="1800" dirty="0">
                <a:latin typeface="Calibri"/>
                <a:cs typeface="Calibri"/>
              </a:rPr>
              <a:t>-B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33880" y="4712334"/>
            <a:ext cx="9220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ss</a:t>
            </a:r>
            <a:r>
              <a:rPr sz="1800" dirty="0">
                <a:latin typeface="Calibri"/>
                <a:cs typeface="Calibri"/>
              </a:rPr>
              <a:t>-C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43273" y="2099309"/>
            <a:ext cx="1449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811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System-side </a:t>
            </a:r>
            <a:r>
              <a:rPr sz="1800" spc="-5" dirty="0">
                <a:latin typeface="Calibri"/>
                <a:cs typeface="Calibri"/>
              </a:rPr>
              <a:t> Open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File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870705" y="4663185"/>
            <a:ext cx="1231900" cy="1131570"/>
            <a:chOff x="3870705" y="4663185"/>
            <a:chExt cx="1231900" cy="1131570"/>
          </a:xfrm>
        </p:grpSpPr>
        <p:sp>
          <p:nvSpPr>
            <p:cNvPr id="21" name="object 21"/>
            <p:cNvSpPr/>
            <p:nvPr/>
          </p:nvSpPr>
          <p:spPr>
            <a:xfrm>
              <a:off x="3877056" y="4669535"/>
              <a:ext cx="1219200" cy="1118870"/>
            </a:xfrm>
            <a:custGeom>
              <a:avLst/>
              <a:gdLst/>
              <a:ahLst/>
              <a:cxnLst/>
              <a:rect l="l" t="t" r="r" b="b"/>
              <a:pathLst>
                <a:path w="1219200" h="1118870">
                  <a:moveTo>
                    <a:pt x="1219200" y="1028700"/>
                  </a:moveTo>
                  <a:lnTo>
                    <a:pt x="0" y="1028700"/>
                  </a:lnTo>
                  <a:lnTo>
                    <a:pt x="0" y="1118616"/>
                  </a:lnTo>
                  <a:lnTo>
                    <a:pt x="1219200" y="1118616"/>
                  </a:lnTo>
                  <a:lnTo>
                    <a:pt x="1219200" y="1028700"/>
                  </a:lnTo>
                  <a:close/>
                </a:path>
                <a:path w="1219200" h="1118870">
                  <a:moveTo>
                    <a:pt x="1219200" y="0"/>
                  </a:moveTo>
                  <a:lnTo>
                    <a:pt x="0" y="0"/>
                  </a:lnTo>
                  <a:lnTo>
                    <a:pt x="0" y="954036"/>
                  </a:lnTo>
                  <a:lnTo>
                    <a:pt x="1219200" y="954036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FFFF00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77055" y="4669535"/>
              <a:ext cx="1219200" cy="1118870"/>
            </a:xfrm>
            <a:custGeom>
              <a:avLst/>
              <a:gdLst/>
              <a:ahLst/>
              <a:cxnLst/>
              <a:rect l="l" t="t" r="r" b="b"/>
              <a:pathLst>
                <a:path w="1219200" h="1118870">
                  <a:moveTo>
                    <a:pt x="0" y="1118616"/>
                  </a:moveTo>
                  <a:lnTo>
                    <a:pt x="1219200" y="1118616"/>
                  </a:lnTo>
                  <a:lnTo>
                    <a:pt x="1219200" y="0"/>
                  </a:lnTo>
                  <a:lnTo>
                    <a:pt x="0" y="0"/>
                  </a:lnTo>
                  <a:lnTo>
                    <a:pt x="0" y="1118616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840226" y="4342892"/>
            <a:ext cx="883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Directory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144269" y="737616"/>
            <a:ext cx="10923270" cy="5305425"/>
            <a:chOff x="1144269" y="737616"/>
            <a:chExt cx="10923270" cy="5305425"/>
          </a:xfrm>
        </p:grpSpPr>
        <p:sp>
          <p:nvSpPr>
            <p:cNvPr id="25" name="object 25"/>
            <p:cNvSpPr/>
            <p:nvPr/>
          </p:nvSpPr>
          <p:spPr>
            <a:xfrm>
              <a:off x="1150619" y="1485900"/>
              <a:ext cx="1282065" cy="4551045"/>
            </a:xfrm>
            <a:custGeom>
              <a:avLst/>
              <a:gdLst/>
              <a:ahLst/>
              <a:cxnLst/>
              <a:rect l="l" t="t" r="r" b="b"/>
              <a:pathLst>
                <a:path w="1282064" h="4551045">
                  <a:moveTo>
                    <a:pt x="1068070" y="0"/>
                  </a:moveTo>
                  <a:lnTo>
                    <a:pt x="213614" y="0"/>
                  </a:lnTo>
                  <a:lnTo>
                    <a:pt x="164635" y="5641"/>
                  </a:lnTo>
                  <a:lnTo>
                    <a:pt x="119674" y="21710"/>
                  </a:lnTo>
                  <a:lnTo>
                    <a:pt x="80011" y="46926"/>
                  </a:lnTo>
                  <a:lnTo>
                    <a:pt x="46930" y="80006"/>
                  </a:lnTo>
                  <a:lnTo>
                    <a:pt x="21712" y="119668"/>
                  </a:lnTo>
                  <a:lnTo>
                    <a:pt x="5641" y="164631"/>
                  </a:lnTo>
                  <a:lnTo>
                    <a:pt x="0" y="213613"/>
                  </a:lnTo>
                  <a:lnTo>
                    <a:pt x="0" y="4337050"/>
                  </a:lnTo>
                  <a:lnTo>
                    <a:pt x="5641" y="4386028"/>
                  </a:lnTo>
                  <a:lnTo>
                    <a:pt x="21712" y="4430989"/>
                  </a:lnTo>
                  <a:lnTo>
                    <a:pt x="46930" y="4470652"/>
                  </a:lnTo>
                  <a:lnTo>
                    <a:pt x="80011" y="4503733"/>
                  </a:lnTo>
                  <a:lnTo>
                    <a:pt x="119674" y="4528951"/>
                  </a:lnTo>
                  <a:lnTo>
                    <a:pt x="164635" y="4545022"/>
                  </a:lnTo>
                  <a:lnTo>
                    <a:pt x="213614" y="4550664"/>
                  </a:lnTo>
                  <a:lnTo>
                    <a:pt x="1068070" y="4550664"/>
                  </a:lnTo>
                  <a:lnTo>
                    <a:pt x="1117052" y="4545022"/>
                  </a:lnTo>
                  <a:lnTo>
                    <a:pt x="1162015" y="4528951"/>
                  </a:lnTo>
                  <a:lnTo>
                    <a:pt x="1201677" y="4503733"/>
                  </a:lnTo>
                  <a:lnTo>
                    <a:pt x="1234757" y="4470652"/>
                  </a:lnTo>
                  <a:lnTo>
                    <a:pt x="1259973" y="4430989"/>
                  </a:lnTo>
                  <a:lnTo>
                    <a:pt x="1276042" y="4386028"/>
                  </a:lnTo>
                  <a:lnTo>
                    <a:pt x="1281684" y="4337050"/>
                  </a:lnTo>
                  <a:lnTo>
                    <a:pt x="1281684" y="213613"/>
                  </a:lnTo>
                  <a:lnTo>
                    <a:pt x="1276042" y="164631"/>
                  </a:lnTo>
                  <a:lnTo>
                    <a:pt x="1259973" y="119668"/>
                  </a:lnTo>
                  <a:lnTo>
                    <a:pt x="1234757" y="80006"/>
                  </a:lnTo>
                  <a:lnTo>
                    <a:pt x="1201677" y="46926"/>
                  </a:lnTo>
                  <a:lnTo>
                    <a:pt x="1162015" y="21710"/>
                  </a:lnTo>
                  <a:lnTo>
                    <a:pt x="1117052" y="5641"/>
                  </a:lnTo>
                  <a:lnTo>
                    <a:pt x="1068070" y="0"/>
                  </a:lnTo>
                  <a:close/>
                </a:path>
              </a:pathLst>
            </a:custGeom>
            <a:solidFill>
              <a:srgbClr val="4471C4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50619" y="1485900"/>
              <a:ext cx="1282065" cy="4551045"/>
            </a:xfrm>
            <a:custGeom>
              <a:avLst/>
              <a:gdLst/>
              <a:ahLst/>
              <a:cxnLst/>
              <a:rect l="l" t="t" r="r" b="b"/>
              <a:pathLst>
                <a:path w="1282064" h="4551045">
                  <a:moveTo>
                    <a:pt x="0" y="213613"/>
                  </a:moveTo>
                  <a:lnTo>
                    <a:pt x="5641" y="164631"/>
                  </a:lnTo>
                  <a:lnTo>
                    <a:pt x="21712" y="119668"/>
                  </a:lnTo>
                  <a:lnTo>
                    <a:pt x="46930" y="80006"/>
                  </a:lnTo>
                  <a:lnTo>
                    <a:pt x="80011" y="46926"/>
                  </a:lnTo>
                  <a:lnTo>
                    <a:pt x="119674" y="21710"/>
                  </a:lnTo>
                  <a:lnTo>
                    <a:pt x="164635" y="5641"/>
                  </a:lnTo>
                  <a:lnTo>
                    <a:pt x="213614" y="0"/>
                  </a:lnTo>
                  <a:lnTo>
                    <a:pt x="1068070" y="0"/>
                  </a:lnTo>
                  <a:lnTo>
                    <a:pt x="1117052" y="5641"/>
                  </a:lnTo>
                  <a:lnTo>
                    <a:pt x="1162015" y="21710"/>
                  </a:lnTo>
                  <a:lnTo>
                    <a:pt x="1201677" y="46926"/>
                  </a:lnTo>
                  <a:lnTo>
                    <a:pt x="1234757" y="80006"/>
                  </a:lnTo>
                  <a:lnTo>
                    <a:pt x="1259973" y="119668"/>
                  </a:lnTo>
                  <a:lnTo>
                    <a:pt x="1276042" y="164631"/>
                  </a:lnTo>
                  <a:lnTo>
                    <a:pt x="1281684" y="213613"/>
                  </a:lnTo>
                  <a:lnTo>
                    <a:pt x="1281684" y="4337050"/>
                  </a:lnTo>
                  <a:lnTo>
                    <a:pt x="1276042" y="4386028"/>
                  </a:lnTo>
                  <a:lnTo>
                    <a:pt x="1259973" y="4430989"/>
                  </a:lnTo>
                  <a:lnTo>
                    <a:pt x="1234757" y="4470652"/>
                  </a:lnTo>
                  <a:lnTo>
                    <a:pt x="1201677" y="4503733"/>
                  </a:lnTo>
                  <a:lnTo>
                    <a:pt x="1162015" y="4528951"/>
                  </a:lnTo>
                  <a:lnTo>
                    <a:pt x="1117052" y="4545022"/>
                  </a:lnTo>
                  <a:lnTo>
                    <a:pt x="1068070" y="4550664"/>
                  </a:lnTo>
                  <a:lnTo>
                    <a:pt x="213614" y="4550664"/>
                  </a:lnTo>
                  <a:lnTo>
                    <a:pt x="164635" y="4545022"/>
                  </a:lnTo>
                  <a:lnTo>
                    <a:pt x="119674" y="4528951"/>
                  </a:lnTo>
                  <a:lnTo>
                    <a:pt x="80011" y="4503733"/>
                  </a:lnTo>
                  <a:lnTo>
                    <a:pt x="46930" y="4470652"/>
                  </a:lnTo>
                  <a:lnTo>
                    <a:pt x="21712" y="4430989"/>
                  </a:lnTo>
                  <a:lnTo>
                    <a:pt x="5641" y="4386028"/>
                  </a:lnTo>
                  <a:lnTo>
                    <a:pt x="0" y="4337050"/>
                  </a:lnTo>
                  <a:lnTo>
                    <a:pt x="0" y="213613"/>
                  </a:lnTo>
                  <a:close/>
                </a:path>
              </a:pathLst>
            </a:custGeom>
            <a:ln w="12191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14728" y="2157348"/>
              <a:ext cx="1924685" cy="3124835"/>
            </a:xfrm>
            <a:custGeom>
              <a:avLst/>
              <a:gdLst/>
              <a:ahLst/>
              <a:cxnLst/>
              <a:rect l="l" t="t" r="r" b="b"/>
              <a:pathLst>
                <a:path w="1924685" h="3124835">
                  <a:moveTo>
                    <a:pt x="1918335" y="765810"/>
                  </a:moveTo>
                  <a:lnTo>
                    <a:pt x="1907743" y="753999"/>
                  </a:lnTo>
                  <a:lnTo>
                    <a:pt x="1860296" y="701040"/>
                  </a:lnTo>
                  <a:lnTo>
                    <a:pt x="1850745" y="725233"/>
                  </a:lnTo>
                  <a:lnTo>
                    <a:pt x="13081" y="0"/>
                  </a:lnTo>
                  <a:lnTo>
                    <a:pt x="3683" y="24130"/>
                  </a:lnTo>
                  <a:lnTo>
                    <a:pt x="1841258" y="749249"/>
                  </a:lnTo>
                  <a:lnTo>
                    <a:pt x="1831721" y="773430"/>
                  </a:lnTo>
                  <a:lnTo>
                    <a:pt x="1918335" y="765810"/>
                  </a:lnTo>
                  <a:close/>
                </a:path>
                <a:path w="1924685" h="3124835">
                  <a:moveTo>
                    <a:pt x="1924685" y="1501013"/>
                  </a:moveTo>
                  <a:lnTo>
                    <a:pt x="1840230" y="1521333"/>
                  </a:lnTo>
                  <a:lnTo>
                    <a:pt x="1856917" y="1541170"/>
                  </a:lnTo>
                  <a:lnTo>
                    <a:pt x="0" y="3104896"/>
                  </a:lnTo>
                  <a:lnTo>
                    <a:pt x="16764" y="3124708"/>
                  </a:lnTo>
                  <a:lnTo>
                    <a:pt x="1873580" y="1560957"/>
                  </a:lnTo>
                  <a:lnTo>
                    <a:pt x="1890268" y="1580769"/>
                  </a:lnTo>
                  <a:lnTo>
                    <a:pt x="1910981" y="1532763"/>
                  </a:lnTo>
                  <a:lnTo>
                    <a:pt x="1924685" y="1501013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93891" y="2325624"/>
              <a:ext cx="390525" cy="370840"/>
            </a:xfrm>
            <a:custGeom>
              <a:avLst/>
              <a:gdLst/>
              <a:ahLst/>
              <a:cxnLst/>
              <a:rect l="l" t="t" r="r" b="b"/>
              <a:pathLst>
                <a:path w="390525" h="370839">
                  <a:moveTo>
                    <a:pt x="390143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390143" y="370332"/>
                  </a:lnTo>
                  <a:lnTo>
                    <a:pt x="39014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93891" y="2325624"/>
              <a:ext cx="390525" cy="370840"/>
            </a:xfrm>
            <a:custGeom>
              <a:avLst/>
              <a:gdLst/>
              <a:ahLst/>
              <a:cxnLst/>
              <a:rect l="l" t="t" r="r" b="b"/>
              <a:pathLst>
                <a:path w="390525" h="370839">
                  <a:moveTo>
                    <a:pt x="0" y="370332"/>
                  </a:moveTo>
                  <a:lnTo>
                    <a:pt x="390143" y="370332"/>
                  </a:lnTo>
                  <a:lnTo>
                    <a:pt x="390143" y="0"/>
                  </a:lnTo>
                  <a:lnTo>
                    <a:pt x="0" y="0"/>
                  </a:lnTo>
                  <a:lnTo>
                    <a:pt x="0" y="370332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93891" y="3183636"/>
              <a:ext cx="390525" cy="368935"/>
            </a:xfrm>
            <a:custGeom>
              <a:avLst/>
              <a:gdLst/>
              <a:ahLst/>
              <a:cxnLst/>
              <a:rect l="l" t="t" r="r" b="b"/>
              <a:pathLst>
                <a:path w="390525" h="368935">
                  <a:moveTo>
                    <a:pt x="390143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390143" y="368808"/>
                  </a:lnTo>
                  <a:lnTo>
                    <a:pt x="39014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993891" y="3183636"/>
              <a:ext cx="390525" cy="368935"/>
            </a:xfrm>
            <a:custGeom>
              <a:avLst/>
              <a:gdLst/>
              <a:ahLst/>
              <a:cxnLst/>
              <a:rect l="l" t="t" r="r" b="b"/>
              <a:pathLst>
                <a:path w="390525" h="368935">
                  <a:moveTo>
                    <a:pt x="0" y="368808"/>
                  </a:moveTo>
                  <a:lnTo>
                    <a:pt x="390143" y="368808"/>
                  </a:lnTo>
                  <a:lnTo>
                    <a:pt x="390143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87796" y="4081272"/>
              <a:ext cx="390525" cy="368935"/>
            </a:xfrm>
            <a:custGeom>
              <a:avLst/>
              <a:gdLst/>
              <a:ahLst/>
              <a:cxnLst/>
              <a:rect l="l" t="t" r="r" b="b"/>
              <a:pathLst>
                <a:path w="390525" h="368935">
                  <a:moveTo>
                    <a:pt x="390144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390144" y="368807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87796" y="4081272"/>
              <a:ext cx="390525" cy="368935"/>
            </a:xfrm>
            <a:custGeom>
              <a:avLst/>
              <a:gdLst/>
              <a:ahLst/>
              <a:cxnLst/>
              <a:rect l="l" t="t" r="r" b="b"/>
              <a:pathLst>
                <a:path w="390525" h="368935">
                  <a:moveTo>
                    <a:pt x="0" y="368807"/>
                  </a:moveTo>
                  <a:lnTo>
                    <a:pt x="390144" y="368807"/>
                  </a:lnTo>
                  <a:lnTo>
                    <a:pt x="390144" y="0"/>
                  </a:lnTo>
                  <a:lnTo>
                    <a:pt x="0" y="0"/>
                  </a:lnTo>
                  <a:lnTo>
                    <a:pt x="0" y="368807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93891" y="4988051"/>
              <a:ext cx="390525" cy="368935"/>
            </a:xfrm>
            <a:custGeom>
              <a:avLst/>
              <a:gdLst/>
              <a:ahLst/>
              <a:cxnLst/>
              <a:rect l="l" t="t" r="r" b="b"/>
              <a:pathLst>
                <a:path w="390525" h="368935">
                  <a:moveTo>
                    <a:pt x="390143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390143" y="368808"/>
                  </a:lnTo>
                  <a:lnTo>
                    <a:pt x="39014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993891" y="4988051"/>
              <a:ext cx="390525" cy="368935"/>
            </a:xfrm>
            <a:custGeom>
              <a:avLst/>
              <a:gdLst/>
              <a:ahLst/>
              <a:cxnLst/>
              <a:rect l="l" t="t" r="r" b="b"/>
              <a:pathLst>
                <a:path w="390525" h="368935">
                  <a:moveTo>
                    <a:pt x="0" y="368808"/>
                  </a:moveTo>
                  <a:lnTo>
                    <a:pt x="390143" y="368808"/>
                  </a:lnTo>
                  <a:lnTo>
                    <a:pt x="390143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ln w="12191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768340" y="1491996"/>
              <a:ext cx="847725" cy="4544695"/>
            </a:xfrm>
            <a:custGeom>
              <a:avLst/>
              <a:gdLst/>
              <a:ahLst/>
              <a:cxnLst/>
              <a:rect l="l" t="t" r="r" b="b"/>
              <a:pathLst>
                <a:path w="847725" h="4544695">
                  <a:moveTo>
                    <a:pt x="706120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4"/>
                  </a:lnTo>
                  <a:lnTo>
                    <a:pt x="0" y="4403344"/>
                  </a:lnTo>
                  <a:lnTo>
                    <a:pt x="7201" y="4447979"/>
                  </a:lnTo>
                  <a:lnTo>
                    <a:pt x="27253" y="4486746"/>
                  </a:lnTo>
                  <a:lnTo>
                    <a:pt x="57826" y="4517318"/>
                  </a:lnTo>
                  <a:lnTo>
                    <a:pt x="96593" y="4537367"/>
                  </a:lnTo>
                  <a:lnTo>
                    <a:pt x="141224" y="4544568"/>
                  </a:lnTo>
                  <a:lnTo>
                    <a:pt x="706120" y="4544568"/>
                  </a:lnTo>
                  <a:lnTo>
                    <a:pt x="750750" y="4537367"/>
                  </a:lnTo>
                  <a:lnTo>
                    <a:pt x="789517" y="4517318"/>
                  </a:lnTo>
                  <a:lnTo>
                    <a:pt x="820090" y="4486746"/>
                  </a:lnTo>
                  <a:lnTo>
                    <a:pt x="840142" y="4447979"/>
                  </a:lnTo>
                  <a:lnTo>
                    <a:pt x="847343" y="4403344"/>
                  </a:lnTo>
                  <a:lnTo>
                    <a:pt x="847343" y="141224"/>
                  </a:lnTo>
                  <a:lnTo>
                    <a:pt x="840142" y="96593"/>
                  </a:lnTo>
                  <a:lnTo>
                    <a:pt x="820090" y="57826"/>
                  </a:lnTo>
                  <a:lnTo>
                    <a:pt x="789517" y="27253"/>
                  </a:lnTo>
                  <a:lnTo>
                    <a:pt x="750750" y="7201"/>
                  </a:lnTo>
                  <a:lnTo>
                    <a:pt x="706120" y="0"/>
                  </a:lnTo>
                  <a:close/>
                </a:path>
              </a:pathLst>
            </a:custGeom>
            <a:solidFill>
              <a:srgbClr val="00AFE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768340" y="1491996"/>
              <a:ext cx="847725" cy="4544695"/>
            </a:xfrm>
            <a:custGeom>
              <a:avLst/>
              <a:gdLst/>
              <a:ahLst/>
              <a:cxnLst/>
              <a:rect l="l" t="t" r="r" b="b"/>
              <a:pathLst>
                <a:path w="847725" h="4544695">
                  <a:moveTo>
                    <a:pt x="0" y="141224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706120" y="0"/>
                  </a:lnTo>
                  <a:lnTo>
                    <a:pt x="750750" y="7201"/>
                  </a:lnTo>
                  <a:lnTo>
                    <a:pt x="789517" y="27253"/>
                  </a:lnTo>
                  <a:lnTo>
                    <a:pt x="820090" y="57826"/>
                  </a:lnTo>
                  <a:lnTo>
                    <a:pt x="840142" y="96593"/>
                  </a:lnTo>
                  <a:lnTo>
                    <a:pt x="847343" y="141224"/>
                  </a:lnTo>
                  <a:lnTo>
                    <a:pt x="847343" y="4403344"/>
                  </a:lnTo>
                  <a:lnTo>
                    <a:pt x="840142" y="4447979"/>
                  </a:lnTo>
                  <a:lnTo>
                    <a:pt x="820090" y="4486746"/>
                  </a:lnTo>
                  <a:lnTo>
                    <a:pt x="789517" y="4517318"/>
                  </a:lnTo>
                  <a:lnTo>
                    <a:pt x="750750" y="4537367"/>
                  </a:lnTo>
                  <a:lnTo>
                    <a:pt x="706120" y="4544568"/>
                  </a:lnTo>
                  <a:lnTo>
                    <a:pt x="141224" y="4544568"/>
                  </a:lnTo>
                  <a:lnTo>
                    <a:pt x="96593" y="4537367"/>
                  </a:lnTo>
                  <a:lnTo>
                    <a:pt x="57826" y="4517318"/>
                  </a:lnTo>
                  <a:lnTo>
                    <a:pt x="27253" y="4486746"/>
                  </a:lnTo>
                  <a:lnTo>
                    <a:pt x="7201" y="4447979"/>
                  </a:lnTo>
                  <a:lnTo>
                    <a:pt x="0" y="4403344"/>
                  </a:lnTo>
                  <a:lnTo>
                    <a:pt x="0" y="14122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032502" y="2512313"/>
              <a:ext cx="962025" cy="889000"/>
            </a:xfrm>
            <a:custGeom>
              <a:avLst/>
              <a:gdLst/>
              <a:ahLst/>
              <a:cxnLst/>
              <a:rect l="l" t="t" r="r" b="b"/>
              <a:pathLst>
                <a:path w="962025" h="889000">
                  <a:moveTo>
                    <a:pt x="942543" y="863854"/>
                  </a:moveTo>
                  <a:lnTo>
                    <a:pt x="896112" y="863854"/>
                  </a:lnTo>
                  <a:lnTo>
                    <a:pt x="883107" y="863854"/>
                  </a:lnTo>
                  <a:lnTo>
                    <a:pt x="881126" y="888619"/>
                  </a:lnTo>
                  <a:lnTo>
                    <a:pt x="942543" y="863854"/>
                  </a:lnTo>
                  <a:close/>
                </a:path>
                <a:path w="962025" h="889000">
                  <a:moveTo>
                    <a:pt x="961771" y="856107"/>
                  </a:moveTo>
                  <a:lnTo>
                    <a:pt x="887349" y="811149"/>
                  </a:lnTo>
                  <a:lnTo>
                    <a:pt x="885266" y="837018"/>
                  </a:lnTo>
                  <a:lnTo>
                    <a:pt x="7620" y="765810"/>
                  </a:lnTo>
                  <a:lnTo>
                    <a:pt x="5588" y="791718"/>
                  </a:lnTo>
                  <a:lnTo>
                    <a:pt x="883196" y="862812"/>
                  </a:lnTo>
                  <a:lnTo>
                    <a:pt x="896188" y="862812"/>
                  </a:lnTo>
                  <a:lnTo>
                    <a:pt x="945146" y="862812"/>
                  </a:lnTo>
                  <a:lnTo>
                    <a:pt x="961771" y="856107"/>
                  </a:lnTo>
                  <a:close/>
                </a:path>
                <a:path w="962025" h="889000">
                  <a:moveTo>
                    <a:pt x="961771" y="0"/>
                  </a:moveTo>
                  <a:lnTo>
                    <a:pt x="875030" y="5715"/>
                  </a:lnTo>
                  <a:lnTo>
                    <a:pt x="888136" y="28130"/>
                  </a:lnTo>
                  <a:lnTo>
                    <a:pt x="0" y="548640"/>
                  </a:lnTo>
                  <a:lnTo>
                    <a:pt x="13208" y="570992"/>
                  </a:lnTo>
                  <a:lnTo>
                    <a:pt x="901217" y="50482"/>
                  </a:lnTo>
                  <a:lnTo>
                    <a:pt x="914273" y="72771"/>
                  </a:lnTo>
                  <a:lnTo>
                    <a:pt x="947674" y="21590"/>
                  </a:lnTo>
                  <a:lnTo>
                    <a:pt x="96177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874008" y="4774692"/>
              <a:ext cx="1222375" cy="923925"/>
            </a:xfrm>
            <a:custGeom>
              <a:avLst/>
              <a:gdLst/>
              <a:ahLst/>
              <a:cxnLst/>
              <a:rect l="l" t="t" r="r" b="b"/>
              <a:pathLst>
                <a:path w="1222375" h="923925">
                  <a:moveTo>
                    <a:pt x="1219200" y="0"/>
                  </a:moveTo>
                  <a:lnTo>
                    <a:pt x="0" y="0"/>
                  </a:lnTo>
                  <a:lnTo>
                    <a:pt x="0" y="74676"/>
                  </a:lnTo>
                  <a:lnTo>
                    <a:pt x="1219200" y="74676"/>
                  </a:lnTo>
                  <a:lnTo>
                    <a:pt x="1219200" y="0"/>
                  </a:lnTo>
                  <a:close/>
                </a:path>
                <a:path w="1222375" h="923925">
                  <a:moveTo>
                    <a:pt x="1222248" y="848880"/>
                  </a:moveTo>
                  <a:lnTo>
                    <a:pt x="3048" y="848880"/>
                  </a:lnTo>
                  <a:lnTo>
                    <a:pt x="3048" y="923544"/>
                  </a:lnTo>
                  <a:lnTo>
                    <a:pt x="1222248" y="923544"/>
                  </a:lnTo>
                  <a:lnTo>
                    <a:pt x="1222248" y="848880"/>
                  </a:lnTo>
                  <a:close/>
                </a:path>
                <a:path w="1222375" h="923925">
                  <a:moveTo>
                    <a:pt x="1222248" y="411480"/>
                  </a:moveTo>
                  <a:lnTo>
                    <a:pt x="3048" y="411480"/>
                  </a:lnTo>
                  <a:lnTo>
                    <a:pt x="3048" y="486156"/>
                  </a:lnTo>
                  <a:lnTo>
                    <a:pt x="1222248" y="486156"/>
                  </a:lnTo>
                  <a:lnTo>
                    <a:pt x="1222248" y="411480"/>
                  </a:lnTo>
                  <a:close/>
                </a:path>
                <a:path w="1222375" h="923925">
                  <a:moveTo>
                    <a:pt x="1222248" y="173748"/>
                  </a:moveTo>
                  <a:lnTo>
                    <a:pt x="3048" y="173748"/>
                  </a:lnTo>
                  <a:lnTo>
                    <a:pt x="3048" y="248412"/>
                  </a:lnTo>
                  <a:lnTo>
                    <a:pt x="1222248" y="248412"/>
                  </a:lnTo>
                  <a:lnTo>
                    <a:pt x="1222248" y="17374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87493" y="2663951"/>
              <a:ext cx="1059180" cy="3002280"/>
            </a:xfrm>
            <a:custGeom>
              <a:avLst/>
              <a:gdLst/>
              <a:ahLst/>
              <a:cxnLst/>
              <a:rect l="l" t="t" r="r" b="b"/>
              <a:pathLst>
                <a:path w="1059179" h="3002279">
                  <a:moveTo>
                    <a:pt x="900049" y="708660"/>
                  </a:moveTo>
                  <a:lnTo>
                    <a:pt x="829818" y="756920"/>
                  </a:lnTo>
                  <a:lnTo>
                    <a:pt x="857567" y="772261"/>
                  </a:lnTo>
                  <a:lnTo>
                    <a:pt x="3175" y="2319147"/>
                  </a:lnTo>
                  <a:lnTo>
                    <a:pt x="14351" y="2325370"/>
                  </a:lnTo>
                  <a:lnTo>
                    <a:pt x="868768" y="778446"/>
                  </a:lnTo>
                  <a:lnTo>
                    <a:pt x="896493" y="793750"/>
                  </a:lnTo>
                  <a:lnTo>
                    <a:pt x="897851" y="761111"/>
                  </a:lnTo>
                  <a:lnTo>
                    <a:pt x="900049" y="708660"/>
                  </a:lnTo>
                  <a:close/>
                </a:path>
                <a:path w="1059179" h="3002279">
                  <a:moveTo>
                    <a:pt x="906145" y="1591056"/>
                  </a:moveTo>
                  <a:lnTo>
                    <a:pt x="826389" y="1621282"/>
                  </a:lnTo>
                  <a:lnTo>
                    <a:pt x="849769" y="1642833"/>
                  </a:lnTo>
                  <a:lnTo>
                    <a:pt x="4064" y="2560828"/>
                  </a:lnTo>
                  <a:lnTo>
                    <a:pt x="13462" y="2569464"/>
                  </a:lnTo>
                  <a:lnTo>
                    <a:pt x="859167" y="1651469"/>
                  </a:lnTo>
                  <a:lnTo>
                    <a:pt x="882523" y="1672971"/>
                  </a:lnTo>
                  <a:lnTo>
                    <a:pt x="893902" y="1633474"/>
                  </a:lnTo>
                  <a:lnTo>
                    <a:pt x="906145" y="1591056"/>
                  </a:lnTo>
                  <a:close/>
                </a:path>
                <a:path w="1059179" h="3002279">
                  <a:moveTo>
                    <a:pt x="911987" y="2508504"/>
                  </a:moveTo>
                  <a:lnTo>
                    <a:pt x="826897" y="2511171"/>
                  </a:lnTo>
                  <a:lnTo>
                    <a:pt x="841984" y="2539136"/>
                  </a:lnTo>
                  <a:lnTo>
                    <a:pt x="5715" y="2990989"/>
                  </a:lnTo>
                  <a:lnTo>
                    <a:pt x="11811" y="3002165"/>
                  </a:lnTo>
                  <a:lnTo>
                    <a:pt x="848029" y="2550337"/>
                  </a:lnTo>
                  <a:lnTo>
                    <a:pt x="863092" y="2578227"/>
                  </a:lnTo>
                  <a:lnTo>
                    <a:pt x="894702" y="2533142"/>
                  </a:lnTo>
                  <a:lnTo>
                    <a:pt x="911987" y="2508504"/>
                  </a:lnTo>
                  <a:close/>
                </a:path>
                <a:path w="1059179" h="3002279">
                  <a:moveTo>
                    <a:pt x="1059053" y="85217"/>
                  </a:moveTo>
                  <a:lnTo>
                    <a:pt x="1058811" y="54229"/>
                  </a:lnTo>
                  <a:lnTo>
                    <a:pt x="1058418" y="0"/>
                  </a:lnTo>
                  <a:lnTo>
                    <a:pt x="990600" y="51689"/>
                  </a:lnTo>
                  <a:lnTo>
                    <a:pt x="1019149" y="65684"/>
                  </a:lnTo>
                  <a:lnTo>
                    <a:pt x="0" y="2145411"/>
                  </a:lnTo>
                  <a:lnTo>
                    <a:pt x="11430" y="2150999"/>
                  </a:lnTo>
                  <a:lnTo>
                    <a:pt x="1030579" y="71272"/>
                  </a:lnTo>
                  <a:lnTo>
                    <a:pt x="1059053" y="85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653272" y="3537204"/>
              <a:ext cx="320040" cy="401320"/>
            </a:xfrm>
            <a:custGeom>
              <a:avLst/>
              <a:gdLst/>
              <a:ahLst/>
              <a:cxnLst/>
              <a:rect l="l" t="t" r="r" b="b"/>
              <a:pathLst>
                <a:path w="320040" h="401320">
                  <a:moveTo>
                    <a:pt x="320040" y="0"/>
                  </a:moveTo>
                  <a:lnTo>
                    <a:pt x="0" y="0"/>
                  </a:lnTo>
                  <a:lnTo>
                    <a:pt x="0" y="400811"/>
                  </a:lnTo>
                  <a:lnTo>
                    <a:pt x="320040" y="400811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653272" y="3537204"/>
              <a:ext cx="320040" cy="401320"/>
            </a:xfrm>
            <a:custGeom>
              <a:avLst/>
              <a:gdLst/>
              <a:ahLst/>
              <a:cxnLst/>
              <a:rect l="l" t="t" r="r" b="b"/>
              <a:pathLst>
                <a:path w="320040" h="401320">
                  <a:moveTo>
                    <a:pt x="0" y="400811"/>
                  </a:moveTo>
                  <a:lnTo>
                    <a:pt x="320040" y="400811"/>
                  </a:lnTo>
                  <a:lnTo>
                    <a:pt x="320040" y="0"/>
                  </a:lnTo>
                  <a:lnTo>
                    <a:pt x="0" y="0"/>
                  </a:lnTo>
                  <a:lnTo>
                    <a:pt x="0" y="400811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821167" y="4000500"/>
              <a:ext cx="320040" cy="169545"/>
            </a:xfrm>
            <a:custGeom>
              <a:avLst/>
              <a:gdLst/>
              <a:ahLst/>
              <a:cxnLst/>
              <a:rect l="l" t="t" r="r" b="b"/>
              <a:pathLst>
                <a:path w="320040" h="169545">
                  <a:moveTo>
                    <a:pt x="320040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320040" y="169163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821167" y="4000500"/>
              <a:ext cx="320040" cy="169545"/>
            </a:xfrm>
            <a:custGeom>
              <a:avLst/>
              <a:gdLst/>
              <a:ahLst/>
              <a:cxnLst/>
              <a:rect l="l" t="t" r="r" b="b"/>
              <a:pathLst>
                <a:path w="320040" h="169545">
                  <a:moveTo>
                    <a:pt x="0" y="169163"/>
                  </a:moveTo>
                  <a:lnTo>
                    <a:pt x="320040" y="169163"/>
                  </a:lnTo>
                  <a:lnTo>
                    <a:pt x="320040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647176" y="4283963"/>
              <a:ext cx="320040" cy="304800"/>
            </a:xfrm>
            <a:custGeom>
              <a:avLst/>
              <a:gdLst/>
              <a:ahLst/>
              <a:cxnLst/>
              <a:rect l="l" t="t" r="r" b="b"/>
              <a:pathLst>
                <a:path w="320040" h="304800">
                  <a:moveTo>
                    <a:pt x="32004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20040" y="304800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647176" y="4283963"/>
              <a:ext cx="320040" cy="304800"/>
            </a:xfrm>
            <a:custGeom>
              <a:avLst/>
              <a:gdLst/>
              <a:ahLst/>
              <a:cxnLst/>
              <a:rect l="l" t="t" r="r" b="b"/>
              <a:pathLst>
                <a:path w="320040" h="304800">
                  <a:moveTo>
                    <a:pt x="0" y="304800"/>
                  </a:moveTo>
                  <a:lnTo>
                    <a:pt x="320040" y="304800"/>
                  </a:lnTo>
                  <a:lnTo>
                    <a:pt x="32004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171688" y="4636007"/>
              <a:ext cx="320040" cy="641985"/>
            </a:xfrm>
            <a:custGeom>
              <a:avLst/>
              <a:gdLst/>
              <a:ahLst/>
              <a:cxnLst/>
              <a:rect l="l" t="t" r="r" b="b"/>
              <a:pathLst>
                <a:path w="320040" h="641985">
                  <a:moveTo>
                    <a:pt x="320040" y="0"/>
                  </a:moveTo>
                  <a:lnTo>
                    <a:pt x="0" y="0"/>
                  </a:lnTo>
                  <a:lnTo>
                    <a:pt x="0" y="641604"/>
                  </a:lnTo>
                  <a:lnTo>
                    <a:pt x="320040" y="641604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71688" y="4636007"/>
              <a:ext cx="320040" cy="641985"/>
            </a:xfrm>
            <a:custGeom>
              <a:avLst/>
              <a:gdLst/>
              <a:ahLst/>
              <a:cxnLst/>
              <a:rect l="l" t="t" r="r" b="b"/>
              <a:pathLst>
                <a:path w="320040" h="641985">
                  <a:moveTo>
                    <a:pt x="0" y="641604"/>
                  </a:moveTo>
                  <a:lnTo>
                    <a:pt x="320040" y="641604"/>
                  </a:lnTo>
                  <a:lnTo>
                    <a:pt x="320040" y="0"/>
                  </a:lnTo>
                  <a:lnTo>
                    <a:pt x="0" y="0"/>
                  </a:lnTo>
                  <a:lnTo>
                    <a:pt x="0" y="64160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71082" y="2507487"/>
              <a:ext cx="2282190" cy="2670810"/>
            </a:xfrm>
            <a:custGeom>
              <a:avLst/>
              <a:gdLst/>
              <a:ahLst/>
              <a:cxnLst/>
              <a:rect l="l" t="t" r="r" b="b"/>
              <a:pathLst>
                <a:path w="2282190" h="2670810">
                  <a:moveTo>
                    <a:pt x="1450086" y="1574673"/>
                  </a:moveTo>
                  <a:lnTo>
                    <a:pt x="1433042" y="1552067"/>
                  </a:lnTo>
                  <a:lnTo>
                    <a:pt x="1398778" y="1506601"/>
                  </a:lnTo>
                  <a:lnTo>
                    <a:pt x="1384617" y="1535125"/>
                  </a:lnTo>
                  <a:lnTo>
                    <a:pt x="15748" y="854837"/>
                  </a:lnTo>
                  <a:lnTo>
                    <a:pt x="10160" y="866267"/>
                  </a:lnTo>
                  <a:lnTo>
                    <a:pt x="1379016" y="1546415"/>
                  </a:lnTo>
                  <a:lnTo>
                    <a:pt x="1364869" y="1574927"/>
                  </a:lnTo>
                  <a:lnTo>
                    <a:pt x="1450086" y="1574673"/>
                  </a:lnTo>
                  <a:close/>
                </a:path>
                <a:path w="2282190" h="2670810">
                  <a:moveTo>
                    <a:pt x="1800352" y="2448560"/>
                  </a:moveTo>
                  <a:lnTo>
                    <a:pt x="1720088" y="2419858"/>
                  </a:lnTo>
                  <a:lnTo>
                    <a:pt x="1723885" y="2451341"/>
                  </a:lnTo>
                  <a:lnTo>
                    <a:pt x="0" y="2657983"/>
                  </a:lnTo>
                  <a:lnTo>
                    <a:pt x="1524" y="2670556"/>
                  </a:lnTo>
                  <a:lnTo>
                    <a:pt x="1725409" y="2463914"/>
                  </a:lnTo>
                  <a:lnTo>
                    <a:pt x="1729232" y="2495423"/>
                  </a:lnTo>
                  <a:lnTo>
                    <a:pt x="1798421" y="2449830"/>
                  </a:lnTo>
                  <a:lnTo>
                    <a:pt x="1800352" y="2448560"/>
                  </a:lnTo>
                  <a:close/>
                </a:path>
                <a:path w="2282190" h="2670810">
                  <a:moveTo>
                    <a:pt x="2271115" y="1932051"/>
                  </a:moveTo>
                  <a:lnTo>
                    <a:pt x="2211959" y="1932051"/>
                  </a:lnTo>
                  <a:lnTo>
                    <a:pt x="2199195" y="1932051"/>
                  </a:lnTo>
                  <a:lnTo>
                    <a:pt x="2197100" y="1962785"/>
                  </a:lnTo>
                  <a:lnTo>
                    <a:pt x="2271115" y="1932051"/>
                  </a:lnTo>
                  <a:close/>
                </a:path>
                <a:path w="2282190" h="2670810">
                  <a:moveTo>
                    <a:pt x="2275713" y="1930146"/>
                  </a:moveTo>
                  <a:lnTo>
                    <a:pt x="2202307" y="1886839"/>
                  </a:lnTo>
                  <a:lnTo>
                    <a:pt x="2200135" y="1918474"/>
                  </a:lnTo>
                  <a:lnTo>
                    <a:pt x="1143" y="1765554"/>
                  </a:lnTo>
                  <a:lnTo>
                    <a:pt x="381" y="1778254"/>
                  </a:lnTo>
                  <a:lnTo>
                    <a:pt x="2199259" y="1931174"/>
                  </a:lnTo>
                  <a:lnTo>
                    <a:pt x="2212009" y="1931174"/>
                  </a:lnTo>
                  <a:lnTo>
                    <a:pt x="2273249" y="1931174"/>
                  </a:lnTo>
                  <a:lnTo>
                    <a:pt x="2275713" y="1930146"/>
                  </a:lnTo>
                  <a:close/>
                </a:path>
                <a:path w="2282190" h="2670810">
                  <a:moveTo>
                    <a:pt x="2281936" y="1229868"/>
                  </a:moveTo>
                  <a:lnTo>
                    <a:pt x="2264740" y="1205357"/>
                  </a:lnTo>
                  <a:lnTo>
                    <a:pt x="2233041" y="1160145"/>
                  </a:lnTo>
                  <a:lnTo>
                    <a:pt x="2217915" y="1188161"/>
                  </a:lnTo>
                  <a:lnTo>
                    <a:pt x="16002" y="0"/>
                  </a:lnTo>
                  <a:lnTo>
                    <a:pt x="9906" y="11176"/>
                  </a:lnTo>
                  <a:lnTo>
                    <a:pt x="2211895" y="1199299"/>
                  </a:lnTo>
                  <a:lnTo>
                    <a:pt x="2196846" y="1227201"/>
                  </a:lnTo>
                  <a:lnTo>
                    <a:pt x="2281936" y="1229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20188" y="2614041"/>
              <a:ext cx="1915795" cy="477520"/>
            </a:xfrm>
            <a:custGeom>
              <a:avLst/>
              <a:gdLst/>
              <a:ahLst/>
              <a:cxnLst/>
              <a:rect l="l" t="t" r="r" b="b"/>
              <a:pathLst>
                <a:path w="1915795" h="477519">
                  <a:moveTo>
                    <a:pt x="1837191" y="451868"/>
                  </a:moveTo>
                  <a:lnTo>
                    <a:pt x="1831339" y="477138"/>
                  </a:lnTo>
                  <a:lnTo>
                    <a:pt x="1915795" y="456819"/>
                  </a:lnTo>
                  <a:lnTo>
                    <a:pt x="1913338" y="454787"/>
                  </a:lnTo>
                  <a:lnTo>
                    <a:pt x="1849755" y="454787"/>
                  </a:lnTo>
                  <a:lnTo>
                    <a:pt x="1837191" y="451868"/>
                  </a:lnTo>
                  <a:close/>
                </a:path>
                <a:path w="1915795" h="477519">
                  <a:moveTo>
                    <a:pt x="1843042" y="426598"/>
                  </a:moveTo>
                  <a:lnTo>
                    <a:pt x="1837191" y="451868"/>
                  </a:lnTo>
                  <a:lnTo>
                    <a:pt x="1849755" y="454787"/>
                  </a:lnTo>
                  <a:lnTo>
                    <a:pt x="1855597" y="429513"/>
                  </a:lnTo>
                  <a:lnTo>
                    <a:pt x="1843042" y="426598"/>
                  </a:lnTo>
                  <a:close/>
                </a:path>
                <a:path w="1915795" h="477519">
                  <a:moveTo>
                    <a:pt x="1848865" y="401447"/>
                  </a:moveTo>
                  <a:lnTo>
                    <a:pt x="1843042" y="426598"/>
                  </a:lnTo>
                  <a:lnTo>
                    <a:pt x="1855597" y="429513"/>
                  </a:lnTo>
                  <a:lnTo>
                    <a:pt x="1849755" y="454787"/>
                  </a:lnTo>
                  <a:lnTo>
                    <a:pt x="1913338" y="454787"/>
                  </a:lnTo>
                  <a:lnTo>
                    <a:pt x="1848865" y="401447"/>
                  </a:lnTo>
                  <a:close/>
                </a:path>
                <a:path w="1915795" h="477519">
                  <a:moveTo>
                    <a:pt x="5842" y="0"/>
                  </a:moveTo>
                  <a:lnTo>
                    <a:pt x="0" y="25146"/>
                  </a:lnTo>
                  <a:lnTo>
                    <a:pt x="1837191" y="451868"/>
                  </a:lnTo>
                  <a:lnTo>
                    <a:pt x="1843042" y="426598"/>
                  </a:lnTo>
                  <a:lnTo>
                    <a:pt x="584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38655" y="5234939"/>
              <a:ext cx="581025" cy="67310"/>
            </a:xfrm>
            <a:custGeom>
              <a:avLst/>
              <a:gdLst/>
              <a:ahLst/>
              <a:cxnLst/>
              <a:rect l="l" t="t" r="r" b="b"/>
              <a:pathLst>
                <a:path w="581025" h="67310">
                  <a:moveTo>
                    <a:pt x="580644" y="0"/>
                  </a:moveTo>
                  <a:lnTo>
                    <a:pt x="0" y="0"/>
                  </a:lnTo>
                  <a:lnTo>
                    <a:pt x="0" y="67056"/>
                  </a:lnTo>
                  <a:lnTo>
                    <a:pt x="580644" y="67056"/>
                  </a:lnTo>
                  <a:lnTo>
                    <a:pt x="58064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18538" y="3261740"/>
              <a:ext cx="3971290" cy="1911350"/>
            </a:xfrm>
            <a:custGeom>
              <a:avLst/>
              <a:gdLst/>
              <a:ahLst/>
              <a:cxnLst/>
              <a:rect l="l" t="t" r="r" b="b"/>
              <a:pathLst>
                <a:path w="3971290" h="1911350">
                  <a:moveTo>
                    <a:pt x="1917573" y="29337"/>
                  </a:moveTo>
                  <a:lnTo>
                    <a:pt x="1903044" y="24130"/>
                  </a:lnTo>
                  <a:lnTo>
                    <a:pt x="1835785" y="0"/>
                  </a:lnTo>
                  <a:lnTo>
                    <a:pt x="1838820" y="25666"/>
                  </a:lnTo>
                  <a:lnTo>
                    <a:pt x="0" y="245364"/>
                  </a:lnTo>
                  <a:lnTo>
                    <a:pt x="3048" y="271145"/>
                  </a:lnTo>
                  <a:lnTo>
                    <a:pt x="1841881" y="51460"/>
                  </a:lnTo>
                  <a:lnTo>
                    <a:pt x="1844929" y="77089"/>
                  </a:lnTo>
                  <a:lnTo>
                    <a:pt x="1917573" y="29337"/>
                  </a:lnTo>
                  <a:close/>
                </a:path>
                <a:path w="3971290" h="1911350">
                  <a:moveTo>
                    <a:pt x="3970782" y="1911223"/>
                  </a:moveTo>
                  <a:lnTo>
                    <a:pt x="3966197" y="1863217"/>
                  </a:lnTo>
                  <a:lnTo>
                    <a:pt x="3962527" y="1824736"/>
                  </a:lnTo>
                  <a:lnTo>
                    <a:pt x="3940518" y="1838477"/>
                  </a:lnTo>
                  <a:lnTo>
                    <a:pt x="3036189" y="389763"/>
                  </a:lnTo>
                  <a:lnTo>
                    <a:pt x="3014091" y="403479"/>
                  </a:lnTo>
                  <a:lnTo>
                    <a:pt x="3918547" y="1852193"/>
                  </a:lnTo>
                  <a:lnTo>
                    <a:pt x="3896614" y="1865884"/>
                  </a:lnTo>
                  <a:lnTo>
                    <a:pt x="3970782" y="1911223"/>
                  </a:lnTo>
                  <a:close/>
                </a:path>
                <a:path w="3971290" h="1911350">
                  <a:moveTo>
                    <a:pt x="3970782" y="1024128"/>
                  </a:moveTo>
                  <a:lnTo>
                    <a:pt x="3957142" y="992124"/>
                  </a:lnTo>
                  <a:lnTo>
                    <a:pt x="3936746" y="944245"/>
                  </a:lnTo>
                  <a:lnTo>
                    <a:pt x="3919944" y="963968"/>
                  </a:lnTo>
                  <a:lnTo>
                    <a:pt x="3033522" y="209931"/>
                  </a:lnTo>
                  <a:lnTo>
                    <a:pt x="3016758" y="229743"/>
                  </a:lnTo>
                  <a:lnTo>
                    <a:pt x="3903116" y="983729"/>
                  </a:lnTo>
                  <a:lnTo>
                    <a:pt x="3886327" y="1003427"/>
                  </a:lnTo>
                  <a:lnTo>
                    <a:pt x="3970782" y="1024128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931919" y="2884932"/>
              <a:ext cx="1103630" cy="74930"/>
            </a:xfrm>
            <a:custGeom>
              <a:avLst/>
              <a:gdLst/>
              <a:ahLst/>
              <a:cxnLst/>
              <a:rect l="l" t="t" r="r" b="b"/>
              <a:pathLst>
                <a:path w="1103629" h="74930">
                  <a:moveTo>
                    <a:pt x="1103376" y="0"/>
                  </a:moveTo>
                  <a:lnTo>
                    <a:pt x="0" y="0"/>
                  </a:lnTo>
                  <a:lnTo>
                    <a:pt x="0" y="74675"/>
                  </a:lnTo>
                  <a:lnTo>
                    <a:pt x="1103376" y="74675"/>
                  </a:lnTo>
                  <a:lnTo>
                    <a:pt x="110337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32000" y="2500375"/>
              <a:ext cx="3956050" cy="1204595"/>
            </a:xfrm>
            <a:custGeom>
              <a:avLst/>
              <a:gdLst/>
              <a:ahLst/>
              <a:cxnLst/>
              <a:rect l="l" t="t" r="r" b="b"/>
              <a:pathLst>
                <a:path w="3956050" h="1204595">
                  <a:moveTo>
                    <a:pt x="1907413" y="1157986"/>
                  </a:moveTo>
                  <a:lnTo>
                    <a:pt x="1882698" y="1146175"/>
                  </a:lnTo>
                  <a:lnTo>
                    <a:pt x="1829054" y="1120521"/>
                  </a:lnTo>
                  <a:lnTo>
                    <a:pt x="1829511" y="1146403"/>
                  </a:lnTo>
                  <a:lnTo>
                    <a:pt x="0" y="1178306"/>
                  </a:lnTo>
                  <a:lnTo>
                    <a:pt x="508" y="1204214"/>
                  </a:lnTo>
                  <a:lnTo>
                    <a:pt x="1829981" y="1172311"/>
                  </a:lnTo>
                  <a:lnTo>
                    <a:pt x="1830451" y="1198245"/>
                  </a:lnTo>
                  <a:lnTo>
                    <a:pt x="1907413" y="1157986"/>
                  </a:lnTo>
                  <a:close/>
                </a:path>
                <a:path w="3956050" h="1204595">
                  <a:moveTo>
                    <a:pt x="3956050" y="4318"/>
                  </a:moveTo>
                  <a:lnTo>
                    <a:pt x="3869309" y="0"/>
                  </a:lnTo>
                  <a:lnTo>
                    <a:pt x="3879723" y="23723"/>
                  </a:lnTo>
                  <a:lnTo>
                    <a:pt x="2998851" y="410210"/>
                  </a:lnTo>
                  <a:lnTo>
                    <a:pt x="3009265" y="433959"/>
                  </a:lnTo>
                  <a:lnTo>
                    <a:pt x="3890111" y="47371"/>
                  </a:lnTo>
                  <a:lnTo>
                    <a:pt x="3900551" y="71120"/>
                  </a:lnTo>
                  <a:lnTo>
                    <a:pt x="3944226" y="18542"/>
                  </a:lnTo>
                  <a:lnTo>
                    <a:pt x="3956050" y="4318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6035" y="737616"/>
              <a:ext cx="4920996" cy="1200912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5847969" y="1140078"/>
            <a:ext cx="647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</a:t>
            </a:r>
            <a:r>
              <a:rPr sz="1800" spc="-5" dirty="0">
                <a:latin typeface="Calibri"/>
                <a:cs typeface="Calibri"/>
              </a:rPr>
              <a:t>od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76706" y="1125473"/>
            <a:ext cx="1998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File Descriptor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2328164" y="81737"/>
            <a:ext cx="50920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In-Memory</a:t>
            </a:r>
            <a:r>
              <a:rPr spc="-65" dirty="0"/>
              <a:t> </a:t>
            </a:r>
            <a:r>
              <a:rPr spc="-25" dirty="0"/>
              <a:t>Data</a:t>
            </a:r>
            <a:r>
              <a:rPr spc="-30" dirty="0"/>
              <a:t> </a:t>
            </a:r>
            <a:r>
              <a:rPr spc="-5" dirty="0"/>
              <a:t>Structures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9321800" y="4086225"/>
            <a:ext cx="437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1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146035" y="737616"/>
            <a:ext cx="4921250" cy="120142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1440" marR="312420">
              <a:lnSpc>
                <a:spcPct val="100000"/>
              </a:lnSpc>
              <a:spcBef>
                <a:spcPts val="245"/>
              </a:spcBef>
            </a:pPr>
            <a:r>
              <a:rPr sz="1800" spc="-5" dirty="0">
                <a:latin typeface="Calibri"/>
                <a:cs typeface="Calibri"/>
              </a:rPr>
              <a:t>Suppose processes </a:t>
            </a:r>
            <a:r>
              <a:rPr sz="1800" dirty="0">
                <a:latin typeface="Calibri"/>
                <a:cs typeface="Calibri"/>
              </a:rPr>
              <a:t>B and C </a:t>
            </a:r>
            <a:r>
              <a:rPr sz="1800" spc="-5" dirty="0">
                <a:latin typeface="Calibri"/>
                <a:cs typeface="Calibri"/>
              </a:rPr>
              <a:t>both open </a:t>
            </a:r>
            <a:r>
              <a:rPr sz="1800" dirty="0">
                <a:latin typeface="Calibri"/>
                <a:cs typeface="Calibri"/>
              </a:rPr>
              <a:t>the same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file.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What happens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 </a:t>
            </a:r>
            <a:r>
              <a:rPr sz="1800" spc="-5" dirty="0">
                <a:latin typeface="Calibri"/>
                <a:cs typeface="Calibri"/>
              </a:rPr>
              <a:t>closes that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file?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How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know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entry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OFT is no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longer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needed?</a:t>
            </a:r>
          </a:p>
        </p:txBody>
      </p:sp>
      <p:pic>
        <p:nvPicPr>
          <p:cNvPr id="61" name="object 6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9531" y="2244851"/>
            <a:ext cx="2743200" cy="368808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9209531" y="2244851"/>
            <a:ext cx="2743200" cy="368935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0"/>
              </a:spcBef>
            </a:pPr>
            <a:r>
              <a:rPr sz="1800" spc="-15" dirty="0">
                <a:latin typeface="Calibri"/>
                <a:cs typeface="Calibri"/>
              </a:rPr>
              <a:t>Open-File-Table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ref-count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2391" y="1400555"/>
            <a:ext cx="9195816" cy="23073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12391" y="1400555"/>
            <a:ext cx="9196070" cy="230759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0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============================================================================</a:t>
            </a:r>
            <a:endParaRPr sz="16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tabLst>
                <a:tab pos="5094605" algn="l"/>
              </a:tabLst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Retrieve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6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current</a:t>
            </a:r>
            <a:r>
              <a:rPr sz="16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file size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in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bytes.	This depends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on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the highest offset</a:t>
            </a:r>
            <a:endParaRPr sz="16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tabLst>
                <a:tab pos="8651875" algn="l"/>
              </a:tabLst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written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to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file,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or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highest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offset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set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with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fsSeek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function.	On</a:t>
            </a:r>
            <a:endParaRPr sz="16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tabLst>
                <a:tab pos="3983354" algn="l"/>
              </a:tabLst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success,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return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the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file</a:t>
            </a:r>
            <a:r>
              <a:rPr sz="16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size.	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On</a:t>
            </a:r>
            <a:r>
              <a:rPr sz="1600" spc="-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failure,</a:t>
            </a:r>
            <a:r>
              <a:rPr sz="16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abort</a:t>
            </a:r>
            <a:endParaRPr sz="16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============================================================================</a:t>
            </a:r>
            <a:endParaRPr sz="16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600" spc="-10" dirty="0">
                <a:latin typeface="Consolas"/>
                <a:cs typeface="Consolas"/>
              </a:rPr>
              <a:t>i32</a:t>
            </a:r>
            <a:r>
              <a:rPr sz="1600" spc="-20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fsSize(i32</a:t>
            </a:r>
            <a:r>
              <a:rPr sz="1600" spc="-30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fd)</a:t>
            </a:r>
            <a:r>
              <a:rPr sz="1600" spc="-2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314325" marR="5874385">
              <a:lnSpc>
                <a:spcPct val="100000"/>
              </a:lnSpc>
            </a:pPr>
            <a:r>
              <a:rPr sz="1600" spc="-10" dirty="0">
                <a:latin typeface="Consolas"/>
                <a:cs typeface="Consolas"/>
              </a:rPr>
              <a:t>i32 inum </a:t>
            </a:r>
            <a:r>
              <a:rPr sz="1600" spc="-5" dirty="0">
                <a:latin typeface="Consolas"/>
                <a:cs typeface="Consolas"/>
              </a:rPr>
              <a:t>= </a:t>
            </a:r>
            <a:r>
              <a:rPr sz="1600" spc="-10" dirty="0">
                <a:latin typeface="Consolas"/>
                <a:cs typeface="Consolas"/>
              </a:rPr>
              <a:t>bfsFdToInum(fd); </a:t>
            </a:r>
            <a:r>
              <a:rPr sz="1600" spc="-86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return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bfsGetSize(inum);</a:t>
            </a:r>
            <a:endParaRPr sz="16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600" spc="-5" dirty="0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56378" y="418338"/>
            <a:ext cx="1051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f</a:t>
            </a:r>
            <a:r>
              <a:rPr spc="-5" dirty="0"/>
              <a:t>sSi</a:t>
            </a:r>
            <a:r>
              <a:rPr spc="-80" dirty="0"/>
              <a:t>z</a:t>
            </a:r>
            <a:r>
              <a:rPr dirty="0"/>
              <a:t>e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9295" y="4492752"/>
            <a:ext cx="6693408" cy="9235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749295" y="4492752"/>
            <a:ext cx="6693534" cy="92392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5"/>
              </a:spcBef>
            </a:pP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fs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(public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API)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deal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Descriptors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(fd)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bfs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(private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API)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inums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(Inode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numbers)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438655" y="1879092"/>
          <a:ext cx="577850" cy="882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7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3934967" y="2959607"/>
            <a:ext cx="1103630" cy="74930"/>
          </a:xfrm>
          <a:custGeom>
            <a:avLst/>
            <a:gdLst/>
            <a:ahLst/>
            <a:cxnLst/>
            <a:rect l="l" t="t" r="r" b="b"/>
            <a:pathLst>
              <a:path w="1103629" h="74930">
                <a:moveTo>
                  <a:pt x="0" y="74675"/>
                </a:moveTo>
                <a:lnTo>
                  <a:pt x="1103376" y="74675"/>
                </a:lnTo>
                <a:lnTo>
                  <a:pt x="1103376" y="0"/>
                </a:lnTo>
                <a:lnTo>
                  <a:pt x="0" y="0"/>
                </a:lnTo>
                <a:lnTo>
                  <a:pt x="0" y="7467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928871" y="2761488"/>
          <a:ext cx="1103630" cy="10454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3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762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3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76200">
                      <a:solidFill>
                        <a:srgbClr val="00AF50"/>
                      </a:solidFill>
                      <a:prstDash val="solid"/>
                    </a:lnT>
                    <a:lnB w="76200">
                      <a:solidFill>
                        <a:srgbClr val="00AF5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76200">
                      <a:solidFill>
                        <a:srgbClr val="00AF50"/>
                      </a:solidFill>
                      <a:prstDash val="solid"/>
                    </a:lnT>
                    <a:lnB w="76200">
                      <a:solidFill>
                        <a:srgbClr val="00AF5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76200">
                      <a:solidFill>
                        <a:srgbClr val="00AF50"/>
                      </a:solidFill>
                      <a:prstDash val="solid"/>
                    </a:lnT>
                    <a:lnB w="76200">
                      <a:solidFill>
                        <a:srgbClr val="00AF5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762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333880" y="1604009"/>
            <a:ext cx="932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ss</a:t>
            </a:r>
            <a:r>
              <a:rPr sz="1800" dirty="0">
                <a:latin typeface="Calibri"/>
                <a:cs typeface="Calibri"/>
              </a:rPr>
              <a:t>-A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43273" y="2099309"/>
            <a:ext cx="1449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811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System-side </a:t>
            </a:r>
            <a:r>
              <a:rPr sz="1800" spc="-5" dirty="0">
                <a:latin typeface="Calibri"/>
                <a:cs typeface="Calibri"/>
              </a:rPr>
              <a:t> Open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File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8431" y="2129027"/>
            <a:ext cx="6213475" cy="3469004"/>
            <a:chOff x="408431" y="2129027"/>
            <a:chExt cx="6213475" cy="3469004"/>
          </a:xfrm>
        </p:grpSpPr>
        <p:sp>
          <p:nvSpPr>
            <p:cNvPr id="8" name="object 8"/>
            <p:cNvSpPr/>
            <p:nvPr/>
          </p:nvSpPr>
          <p:spPr>
            <a:xfrm>
              <a:off x="2018410" y="2157348"/>
              <a:ext cx="1915160" cy="773430"/>
            </a:xfrm>
            <a:custGeom>
              <a:avLst/>
              <a:gdLst/>
              <a:ahLst/>
              <a:cxnLst/>
              <a:rect l="l" t="t" r="r" b="b"/>
              <a:pathLst>
                <a:path w="1915160" h="773430">
                  <a:moveTo>
                    <a:pt x="1837584" y="749246"/>
                  </a:moveTo>
                  <a:lnTo>
                    <a:pt x="1828038" y="773429"/>
                  </a:lnTo>
                  <a:lnTo>
                    <a:pt x="1914652" y="765810"/>
                  </a:lnTo>
                  <a:lnTo>
                    <a:pt x="1904068" y="753999"/>
                  </a:lnTo>
                  <a:lnTo>
                    <a:pt x="1849627" y="753999"/>
                  </a:lnTo>
                  <a:lnTo>
                    <a:pt x="1837584" y="749246"/>
                  </a:lnTo>
                  <a:close/>
                </a:path>
                <a:path w="1915160" h="773430">
                  <a:moveTo>
                    <a:pt x="1847065" y="725225"/>
                  </a:moveTo>
                  <a:lnTo>
                    <a:pt x="1837584" y="749246"/>
                  </a:lnTo>
                  <a:lnTo>
                    <a:pt x="1849627" y="753999"/>
                  </a:lnTo>
                  <a:lnTo>
                    <a:pt x="1859152" y="729996"/>
                  </a:lnTo>
                  <a:lnTo>
                    <a:pt x="1847065" y="725225"/>
                  </a:lnTo>
                  <a:close/>
                </a:path>
                <a:path w="1915160" h="773430">
                  <a:moveTo>
                    <a:pt x="1856613" y="701039"/>
                  </a:moveTo>
                  <a:lnTo>
                    <a:pt x="1847065" y="725225"/>
                  </a:lnTo>
                  <a:lnTo>
                    <a:pt x="1859152" y="729996"/>
                  </a:lnTo>
                  <a:lnTo>
                    <a:pt x="1849627" y="753999"/>
                  </a:lnTo>
                  <a:lnTo>
                    <a:pt x="1904068" y="753999"/>
                  </a:lnTo>
                  <a:lnTo>
                    <a:pt x="1856613" y="701039"/>
                  </a:lnTo>
                  <a:close/>
                </a:path>
                <a:path w="1915160" h="773430">
                  <a:moveTo>
                    <a:pt x="9397" y="0"/>
                  </a:moveTo>
                  <a:lnTo>
                    <a:pt x="0" y="24129"/>
                  </a:lnTo>
                  <a:lnTo>
                    <a:pt x="1837584" y="749246"/>
                  </a:lnTo>
                  <a:lnTo>
                    <a:pt x="1847065" y="725225"/>
                  </a:lnTo>
                  <a:lnTo>
                    <a:pt x="939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93891" y="2325623"/>
              <a:ext cx="390525" cy="370840"/>
            </a:xfrm>
            <a:custGeom>
              <a:avLst/>
              <a:gdLst/>
              <a:ahLst/>
              <a:cxnLst/>
              <a:rect l="l" t="t" r="r" b="b"/>
              <a:pathLst>
                <a:path w="390525" h="370839">
                  <a:moveTo>
                    <a:pt x="390143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390143" y="370332"/>
                  </a:lnTo>
                  <a:lnTo>
                    <a:pt x="39014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93891" y="2325623"/>
              <a:ext cx="390525" cy="370840"/>
            </a:xfrm>
            <a:custGeom>
              <a:avLst/>
              <a:gdLst/>
              <a:ahLst/>
              <a:cxnLst/>
              <a:rect l="l" t="t" r="r" b="b"/>
              <a:pathLst>
                <a:path w="390525" h="370839">
                  <a:moveTo>
                    <a:pt x="0" y="370332"/>
                  </a:moveTo>
                  <a:lnTo>
                    <a:pt x="390143" y="370332"/>
                  </a:lnTo>
                  <a:lnTo>
                    <a:pt x="390143" y="0"/>
                  </a:lnTo>
                  <a:lnTo>
                    <a:pt x="0" y="0"/>
                  </a:lnTo>
                  <a:lnTo>
                    <a:pt x="0" y="370332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93891" y="3183636"/>
              <a:ext cx="390525" cy="368935"/>
            </a:xfrm>
            <a:custGeom>
              <a:avLst/>
              <a:gdLst/>
              <a:ahLst/>
              <a:cxnLst/>
              <a:rect l="l" t="t" r="r" b="b"/>
              <a:pathLst>
                <a:path w="390525" h="368935">
                  <a:moveTo>
                    <a:pt x="390143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390143" y="368808"/>
                  </a:lnTo>
                  <a:lnTo>
                    <a:pt x="39014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93891" y="3183636"/>
              <a:ext cx="390525" cy="368935"/>
            </a:xfrm>
            <a:custGeom>
              <a:avLst/>
              <a:gdLst/>
              <a:ahLst/>
              <a:cxnLst/>
              <a:rect l="l" t="t" r="r" b="b"/>
              <a:pathLst>
                <a:path w="390525" h="368935">
                  <a:moveTo>
                    <a:pt x="0" y="368808"/>
                  </a:moveTo>
                  <a:lnTo>
                    <a:pt x="390143" y="368808"/>
                  </a:lnTo>
                  <a:lnTo>
                    <a:pt x="390143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87796" y="4081272"/>
              <a:ext cx="390525" cy="368935"/>
            </a:xfrm>
            <a:custGeom>
              <a:avLst/>
              <a:gdLst/>
              <a:ahLst/>
              <a:cxnLst/>
              <a:rect l="l" t="t" r="r" b="b"/>
              <a:pathLst>
                <a:path w="390525" h="368935">
                  <a:moveTo>
                    <a:pt x="390144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390144" y="368807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87796" y="4081272"/>
              <a:ext cx="390525" cy="368935"/>
            </a:xfrm>
            <a:custGeom>
              <a:avLst/>
              <a:gdLst/>
              <a:ahLst/>
              <a:cxnLst/>
              <a:rect l="l" t="t" r="r" b="b"/>
              <a:pathLst>
                <a:path w="390525" h="368935">
                  <a:moveTo>
                    <a:pt x="0" y="368807"/>
                  </a:moveTo>
                  <a:lnTo>
                    <a:pt x="390144" y="368807"/>
                  </a:lnTo>
                  <a:lnTo>
                    <a:pt x="390144" y="0"/>
                  </a:lnTo>
                  <a:lnTo>
                    <a:pt x="0" y="0"/>
                  </a:lnTo>
                  <a:lnTo>
                    <a:pt x="0" y="368807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93891" y="4988051"/>
              <a:ext cx="390525" cy="368935"/>
            </a:xfrm>
            <a:custGeom>
              <a:avLst/>
              <a:gdLst/>
              <a:ahLst/>
              <a:cxnLst/>
              <a:rect l="l" t="t" r="r" b="b"/>
              <a:pathLst>
                <a:path w="390525" h="368935">
                  <a:moveTo>
                    <a:pt x="390143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390143" y="368808"/>
                  </a:lnTo>
                  <a:lnTo>
                    <a:pt x="39014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93891" y="4988051"/>
              <a:ext cx="390525" cy="368935"/>
            </a:xfrm>
            <a:custGeom>
              <a:avLst/>
              <a:gdLst/>
              <a:ahLst/>
              <a:cxnLst/>
              <a:rect l="l" t="t" r="r" b="b"/>
              <a:pathLst>
                <a:path w="390525" h="368935">
                  <a:moveTo>
                    <a:pt x="0" y="368808"/>
                  </a:moveTo>
                  <a:lnTo>
                    <a:pt x="390143" y="368808"/>
                  </a:lnTo>
                  <a:lnTo>
                    <a:pt x="390143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ln w="12191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68340" y="2135123"/>
              <a:ext cx="847725" cy="3413760"/>
            </a:xfrm>
            <a:custGeom>
              <a:avLst/>
              <a:gdLst/>
              <a:ahLst/>
              <a:cxnLst/>
              <a:rect l="l" t="t" r="r" b="b"/>
              <a:pathLst>
                <a:path w="847725" h="3413760">
                  <a:moveTo>
                    <a:pt x="706120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4"/>
                  </a:lnTo>
                  <a:lnTo>
                    <a:pt x="0" y="3272536"/>
                  </a:lnTo>
                  <a:lnTo>
                    <a:pt x="7201" y="3317166"/>
                  </a:lnTo>
                  <a:lnTo>
                    <a:pt x="27253" y="3355933"/>
                  </a:lnTo>
                  <a:lnTo>
                    <a:pt x="57826" y="3386506"/>
                  </a:lnTo>
                  <a:lnTo>
                    <a:pt x="96593" y="3406558"/>
                  </a:lnTo>
                  <a:lnTo>
                    <a:pt x="141224" y="3413760"/>
                  </a:lnTo>
                  <a:lnTo>
                    <a:pt x="706120" y="3413760"/>
                  </a:lnTo>
                  <a:lnTo>
                    <a:pt x="750750" y="3406558"/>
                  </a:lnTo>
                  <a:lnTo>
                    <a:pt x="789517" y="3386506"/>
                  </a:lnTo>
                  <a:lnTo>
                    <a:pt x="820090" y="3355933"/>
                  </a:lnTo>
                  <a:lnTo>
                    <a:pt x="840142" y="3317166"/>
                  </a:lnTo>
                  <a:lnTo>
                    <a:pt x="847343" y="3272536"/>
                  </a:lnTo>
                  <a:lnTo>
                    <a:pt x="847343" y="141224"/>
                  </a:lnTo>
                  <a:lnTo>
                    <a:pt x="840142" y="96593"/>
                  </a:lnTo>
                  <a:lnTo>
                    <a:pt x="820090" y="57826"/>
                  </a:lnTo>
                  <a:lnTo>
                    <a:pt x="789517" y="27253"/>
                  </a:lnTo>
                  <a:lnTo>
                    <a:pt x="750750" y="7201"/>
                  </a:lnTo>
                  <a:lnTo>
                    <a:pt x="706120" y="0"/>
                  </a:lnTo>
                  <a:close/>
                </a:path>
              </a:pathLst>
            </a:custGeom>
            <a:solidFill>
              <a:srgbClr val="00AFE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68340" y="2135123"/>
              <a:ext cx="847725" cy="3413760"/>
            </a:xfrm>
            <a:custGeom>
              <a:avLst/>
              <a:gdLst/>
              <a:ahLst/>
              <a:cxnLst/>
              <a:rect l="l" t="t" r="r" b="b"/>
              <a:pathLst>
                <a:path w="847725" h="3413760">
                  <a:moveTo>
                    <a:pt x="0" y="141224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706120" y="0"/>
                  </a:lnTo>
                  <a:lnTo>
                    <a:pt x="750750" y="7201"/>
                  </a:lnTo>
                  <a:lnTo>
                    <a:pt x="789517" y="27253"/>
                  </a:lnTo>
                  <a:lnTo>
                    <a:pt x="820090" y="57826"/>
                  </a:lnTo>
                  <a:lnTo>
                    <a:pt x="840142" y="96593"/>
                  </a:lnTo>
                  <a:lnTo>
                    <a:pt x="847343" y="141224"/>
                  </a:lnTo>
                  <a:lnTo>
                    <a:pt x="847343" y="3272536"/>
                  </a:lnTo>
                  <a:lnTo>
                    <a:pt x="840142" y="3317166"/>
                  </a:lnTo>
                  <a:lnTo>
                    <a:pt x="820090" y="3355933"/>
                  </a:lnTo>
                  <a:lnTo>
                    <a:pt x="789517" y="3386506"/>
                  </a:lnTo>
                  <a:lnTo>
                    <a:pt x="750750" y="3406558"/>
                  </a:lnTo>
                  <a:lnTo>
                    <a:pt x="706120" y="3413760"/>
                  </a:lnTo>
                  <a:lnTo>
                    <a:pt x="141224" y="3413760"/>
                  </a:lnTo>
                  <a:lnTo>
                    <a:pt x="96593" y="3406558"/>
                  </a:lnTo>
                  <a:lnTo>
                    <a:pt x="57826" y="3386506"/>
                  </a:lnTo>
                  <a:lnTo>
                    <a:pt x="27253" y="3355933"/>
                  </a:lnTo>
                  <a:lnTo>
                    <a:pt x="7201" y="3317166"/>
                  </a:lnTo>
                  <a:lnTo>
                    <a:pt x="0" y="3272536"/>
                  </a:lnTo>
                  <a:lnTo>
                    <a:pt x="0" y="14122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20189" y="2512313"/>
              <a:ext cx="3974465" cy="2660650"/>
            </a:xfrm>
            <a:custGeom>
              <a:avLst/>
              <a:gdLst/>
              <a:ahLst/>
              <a:cxnLst/>
              <a:rect l="l" t="t" r="r" b="b"/>
              <a:pathLst>
                <a:path w="3974465" h="2660650">
                  <a:moveTo>
                    <a:pt x="1915795" y="558546"/>
                  </a:moveTo>
                  <a:lnTo>
                    <a:pt x="1913331" y="556514"/>
                  </a:lnTo>
                  <a:lnTo>
                    <a:pt x="1848866" y="503174"/>
                  </a:lnTo>
                  <a:lnTo>
                    <a:pt x="1843036" y="528332"/>
                  </a:lnTo>
                  <a:lnTo>
                    <a:pt x="5842" y="101727"/>
                  </a:lnTo>
                  <a:lnTo>
                    <a:pt x="0" y="126873"/>
                  </a:lnTo>
                  <a:lnTo>
                    <a:pt x="1837182" y="553605"/>
                  </a:lnTo>
                  <a:lnTo>
                    <a:pt x="1831340" y="578866"/>
                  </a:lnTo>
                  <a:lnTo>
                    <a:pt x="1915795" y="558546"/>
                  </a:lnTo>
                  <a:close/>
                </a:path>
                <a:path w="3974465" h="2660650">
                  <a:moveTo>
                    <a:pt x="3954856" y="863854"/>
                  </a:moveTo>
                  <a:lnTo>
                    <a:pt x="3908425" y="863854"/>
                  </a:lnTo>
                  <a:lnTo>
                    <a:pt x="3895420" y="863854"/>
                  </a:lnTo>
                  <a:lnTo>
                    <a:pt x="3893439" y="888619"/>
                  </a:lnTo>
                  <a:lnTo>
                    <a:pt x="3954856" y="863854"/>
                  </a:lnTo>
                  <a:close/>
                </a:path>
                <a:path w="3974465" h="2660650">
                  <a:moveTo>
                    <a:pt x="3969131" y="2660650"/>
                  </a:moveTo>
                  <a:lnTo>
                    <a:pt x="3964546" y="2612644"/>
                  </a:lnTo>
                  <a:lnTo>
                    <a:pt x="3960876" y="2574163"/>
                  </a:lnTo>
                  <a:lnTo>
                    <a:pt x="3938867" y="2587904"/>
                  </a:lnTo>
                  <a:lnTo>
                    <a:pt x="3034538" y="1139190"/>
                  </a:lnTo>
                  <a:lnTo>
                    <a:pt x="3012440" y="1152906"/>
                  </a:lnTo>
                  <a:lnTo>
                    <a:pt x="3916896" y="2601620"/>
                  </a:lnTo>
                  <a:lnTo>
                    <a:pt x="3894963" y="2615311"/>
                  </a:lnTo>
                  <a:lnTo>
                    <a:pt x="3969131" y="2660650"/>
                  </a:lnTo>
                  <a:close/>
                </a:path>
                <a:path w="3974465" h="2660650">
                  <a:moveTo>
                    <a:pt x="3969131" y="1773555"/>
                  </a:moveTo>
                  <a:lnTo>
                    <a:pt x="3955491" y="1741551"/>
                  </a:lnTo>
                  <a:lnTo>
                    <a:pt x="3935095" y="1693672"/>
                  </a:lnTo>
                  <a:lnTo>
                    <a:pt x="3918293" y="1713395"/>
                  </a:lnTo>
                  <a:lnTo>
                    <a:pt x="3031871" y="959358"/>
                  </a:lnTo>
                  <a:lnTo>
                    <a:pt x="3015107" y="979170"/>
                  </a:lnTo>
                  <a:lnTo>
                    <a:pt x="3901465" y="1733156"/>
                  </a:lnTo>
                  <a:lnTo>
                    <a:pt x="3884676" y="1752854"/>
                  </a:lnTo>
                  <a:lnTo>
                    <a:pt x="3969131" y="1773555"/>
                  </a:lnTo>
                  <a:close/>
                </a:path>
                <a:path w="3974465" h="2660650">
                  <a:moveTo>
                    <a:pt x="3974084" y="856107"/>
                  </a:moveTo>
                  <a:lnTo>
                    <a:pt x="3899662" y="811149"/>
                  </a:lnTo>
                  <a:lnTo>
                    <a:pt x="3897579" y="837018"/>
                  </a:lnTo>
                  <a:lnTo>
                    <a:pt x="3019933" y="765810"/>
                  </a:lnTo>
                  <a:lnTo>
                    <a:pt x="3017901" y="791718"/>
                  </a:lnTo>
                  <a:lnTo>
                    <a:pt x="3895509" y="862812"/>
                  </a:lnTo>
                  <a:lnTo>
                    <a:pt x="3908501" y="862812"/>
                  </a:lnTo>
                  <a:lnTo>
                    <a:pt x="3957459" y="862812"/>
                  </a:lnTo>
                  <a:lnTo>
                    <a:pt x="3974084" y="856107"/>
                  </a:lnTo>
                  <a:close/>
                </a:path>
                <a:path w="3974465" h="2660650">
                  <a:moveTo>
                    <a:pt x="3974084" y="0"/>
                  </a:moveTo>
                  <a:lnTo>
                    <a:pt x="3887343" y="5715"/>
                  </a:lnTo>
                  <a:lnTo>
                    <a:pt x="3900449" y="28130"/>
                  </a:lnTo>
                  <a:lnTo>
                    <a:pt x="3012313" y="548640"/>
                  </a:lnTo>
                  <a:lnTo>
                    <a:pt x="3025521" y="570992"/>
                  </a:lnTo>
                  <a:lnTo>
                    <a:pt x="3913530" y="50482"/>
                  </a:lnTo>
                  <a:lnTo>
                    <a:pt x="3926586" y="72771"/>
                  </a:lnTo>
                  <a:lnTo>
                    <a:pt x="3959987" y="21590"/>
                  </a:lnTo>
                  <a:lnTo>
                    <a:pt x="397408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31920" y="2884931"/>
              <a:ext cx="1103630" cy="74930"/>
            </a:xfrm>
            <a:custGeom>
              <a:avLst/>
              <a:gdLst/>
              <a:ahLst/>
              <a:cxnLst/>
              <a:rect l="l" t="t" r="r" b="b"/>
              <a:pathLst>
                <a:path w="1103629" h="74930">
                  <a:moveTo>
                    <a:pt x="1103376" y="0"/>
                  </a:moveTo>
                  <a:lnTo>
                    <a:pt x="0" y="0"/>
                  </a:lnTo>
                  <a:lnTo>
                    <a:pt x="0" y="74675"/>
                  </a:lnTo>
                  <a:lnTo>
                    <a:pt x="1103376" y="74675"/>
                  </a:lnTo>
                  <a:lnTo>
                    <a:pt x="110337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30851" y="2500375"/>
              <a:ext cx="957580" cy="434340"/>
            </a:xfrm>
            <a:custGeom>
              <a:avLst/>
              <a:gdLst/>
              <a:ahLst/>
              <a:cxnLst/>
              <a:rect l="l" t="t" r="r" b="b"/>
              <a:pathLst>
                <a:path w="957579" h="434339">
                  <a:moveTo>
                    <a:pt x="880878" y="23721"/>
                  </a:moveTo>
                  <a:lnTo>
                    <a:pt x="0" y="410210"/>
                  </a:lnTo>
                  <a:lnTo>
                    <a:pt x="10413" y="433959"/>
                  </a:lnTo>
                  <a:lnTo>
                    <a:pt x="891261" y="47358"/>
                  </a:lnTo>
                  <a:lnTo>
                    <a:pt x="880878" y="23721"/>
                  </a:lnTo>
                  <a:close/>
                </a:path>
                <a:path w="957579" h="434339">
                  <a:moveTo>
                    <a:pt x="945381" y="18541"/>
                  </a:moveTo>
                  <a:lnTo>
                    <a:pt x="892683" y="18541"/>
                  </a:lnTo>
                  <a:lnTo>
                    <a:pt x="903097" y="42163"/>
                  </a:lnTo>
                  <a:lnTo>
                    <a:pt x="891261" y="47358"/>
                  </a:lnTo>
                  <a:lnTo>
                    <a:pt x="901700" y="71120"/>
                  </a:lnTo>
                  <a:lnTo>
                    <a:pt x="945381" y="18541"/>
                  </a:lnTo>
                  <a:close/>
                </a:path>
                <a:path w="957579" h="434339">
                  <a:moveTo>
                    <a:pt x="892683" y="18541"/>
                  </a:moveTo>
                  <a:lnTo>
                    <a:pt x="880878" y="23721"/>
                  </a:lnTo>
                  <a:lnTo>
                    <a:pt x="891261" y="47358"/>
                  </a:lnTo>
                  <a:lnTo>
                    <a:pt x="903097" y="42163"/>
                  </a:lnTo>
                  <a:lnTo>
                    <a:pt x="892683" y="18541"/>
                  </a:lnTo>
                  <a:close/>
                </a:path>
                <a:path w="957579" h="434339">
                  <a:moveTo>
                    <a:pt x="870458" y="0"/>
                  </a:moveTo>
                  <a:lnTo>
                    <a:pt x="880878" y="23721"/>
                  </a:lnTo>
                  <a:lnTo>
                    <a:pt x="892683" y="18541"/>
                  </a:lnTo>
                  <a:lnTo>
                    <a:pt x="945381" y="18541"/>
                  </a:lnTo>
                  <a:lnTo>
                    <a:pt x="957199" y="4318"/>
                  </a:lnTo>
                  <a:lnTo>
                    <a:pt x="87045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4027932"/>
              <a:ext cx="4626864" cy="156971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847969" y="1648205"/>
            <a:ext cx="647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</a:t>
            </a:r>
            <a:r>
              <a:rPr sz="1800" spc="-5" dirty="0">
                <a:latin typeface="Calibri"/>
                <a:cs typeface="Calibri"/>
              </a:rPr>
              <a:t>od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6706" y="1213230"/>
            <a:ext cx="1908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File Descriptor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227321" y="463677"/>
            <a:ext cx="3653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FDT</a:t>
            </a:r>
            <a:r>
              <a:rPr spc="-45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15" dirty="0"/>
              <a:t>ODT</a:t>
            </a:r>
            <a:r>
              <a:rPr spc="-25" dirty="0"/>
              <a:t> </a:t>
            </a:r>
            <a:r>
              <a:rPr dirty="0"/>
              <a:t>in</a:t>
            </a:r>
            <a:r>
              <a:rPr spc="-40" dirty="0"/>
              <a:t> </a:t>
            </a:r>
            <a:r>
              <a:rPr spc="-20" dirty="0"/>
              <a:t>BFS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08431" y="4027932"/>
            <a:ext cx="4627245" cy="156972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600" spc="-15" dirty="0">
                <a:latin typeface="Calibri"/>
                <a:cs typeface="Calibri"/>
              </a:rPr>
              <a:t>BFS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creates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its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own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Open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File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Table.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But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real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FDT</a:t>
            </a:r>
            <a:r>
              <a:rPr sz="1600" spc="-5" dirty="0">
                <a:latin typeface="Calibri"/>
                <a:cs typeface="Calibri"/>
              </a:rPr>
              <a:t> lies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spc="-10" dirty="0">
                <a:latin typeface="Calibri"/>
                <a:cs typeface="Calibri"/>
              </a:rPr>
              <a:t>protected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memory.</a:t>
            </a:r>
            <a:r>
              <a:rPr sz="1600" spc="5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So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BFS</a:t>
            </a:r>
            <a:endParaRPr sz="16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can’t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mess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with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it.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Instead,</a:t>
            </a:r>
            <a:r>
              <a:rPr sz="1600" spc="-15" dirty="0">
                <a:latin typeface="Calibri"/>
                <a:cs typeface="Calibri"/>
              </a:rPr>
              <a:t> BFS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makes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-15" dirty="0">
                <a:latin typeface="Calibri"/>
                <a:cs typeface="Calibri"/>
              </a:rPr>
              <a:t> pretend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fd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as simply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(inum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+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5)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135177" y="2130361"/>
            <a:ext cx="4578985" cy="2041525"/>
            <a:chOff x="7135177" y="2130361"/>
            <a:chExt cx="4578985" cy="204152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9940" y="2135123"/>
              <a:ext cx="4568952" cy="203149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139940" y="2135123"/>
              <a:ext cx="4569460" cy="2032000"/>
            </a:xfrm>
            <a:custGeom>
              <a:avLst/>
              <a:gdLst/>
              <a:ahLst/>
              <a:cxnLst/>
              <a:rect l="l" t="t" r="r" b="b"/>
              <a:pathLst>
                <a:path w="4569459" h="2032000">
                  <a:moveTo>
                    <a:pt x="0" y="2031492"/>
                  </a:moveTo>
                  <a:lnTo>
                    <a:pt x="4568952" y="2031492"/>
                  </a:lnTo>
                  <a:lnTo>
                    <a:pt x="4568952" y="0"/>
                  </a:lnTo>
                  <a:lnTo>
                    <a:pt x="0" y="0"/>
                  </a:lnTo>
                  <a:lnTo>
                    <a:pt x="0" y="203149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219950" y="2157476"/>
            <a:ext cx="4157345" cy="1946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400" spc="7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=======================================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4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Convert</a:t>
            </a:r>
            <a:r>
              <a:rPr sz="1400" spc="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FileDescriptor</a:t>
            </a:r>
            <a:r>
              <a:rPr sz="1400" spc="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(user-visible)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4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to</a:t>
            </a: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Inum (internal)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400" spc="7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=======================================</a:t>
            </a:r>
            <a:endParaRPr sz="1400">
              <a:latin typeface="Consolas"/>
              <a:cs typeface="Consolas"/>
            </a:endParaRPr>
          </a:p>
          <a:p>
            <a:pPr marL="209550" marR="1479550" indent="-19685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i32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bfsFdToInum(i32 </a:t>
            </a:r>
            <a:r>
              <a:rPr sz="1400" spc="5" dirty="0">
                <a:latin typeface="Consolas"/>
                <a:cs typeface="Consolas"/>
              </a:rPr>
              <a:t>fd)</a:t>
            </a:r>
            <a:r>
              <a:rPr sz="1400" dirty="0">
                <a:latin typeface="Consolas"/>
                <a:cs typeface="Consolas"/>
              </a:rPr>
              <a:t> { 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i32</a:t>
            </a:r>
            <a:r>
              <a:rPr sz="1400" spc="-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inum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= fd - INUMTOFD;</a:t>
            </a:r>
            <a:endParaRPr sz="140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</a:pPr>
            <a:r>
              <a:rPr sz="1400" spc="-5" dirty="0">
                <a:solidFill>
                  <a:srgbClr val="0000FF"/>
                </a:solidFill>
                <a:latin typeface="Consolas"/>
                <a:cs typeface="Consolas"/>
              </a:rPr>
              <a:t>if</a:t>
            </a:r>
            <a:r>
              <a:rPr sz="14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(inum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&lt;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98557"/>
                </a:solidFill>
                <a:latin typeface="Consolas"/>
                <a:cs typeface="Consolas"/>
              </a:rPr>
              <a:t>0</a:t>
            </a:r>
            <a:r>
              <a:rPr sz="1400" dirty="0">
                <a:latin typeface="Consolas"/>
                <a:cs typeface="Consolas"/>
              </a:rPr>
              <a:t>)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FATAL(EBADINUM);</a:t>
            </a:r>
            <a:endParaRPr sz="140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return</a:t>
            </a:r>
            <a:r>
              <a:rPr sz="14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inum;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326753" y="3465829"/>
            <a:ext cx="140335" cy="1197610"/>
          </a:xfrm>
          <a:custGeom>
            <a:avLst/>
            <a:gdLst/>
            <a:ahLst/>
            <a:cxnLst/>
            <a:rect l="l" t="t" r="r" b="b"/>
            <a:pathLst>
              <a:path w="140334" h="1197610">
                <a:moveTo>
                  <a:pt x="0" y="1197610"/>
                </a:moveTo>
                <a:lnTo>
                  <a:pt x="140335" y="0"/>
                </a:lnTo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881871" y="4642103"/>
            <a:ext cx="1728470" cy="413384"/>
          </a:xfrm>
          <a:prstGeom prst="rect">
            <a:avLst/>
          </a:prstGeom>
          <a:solidFill>
            <a:srgbClr val="FFC000"/>
          </a:solidFill>
          <a:ln w="12192">
            <a:solidFill>
              <a:srgbClr val="BB8B00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430"/>
              </a:spcBef>
            </a:pPr>
            <a:r>
              <a:rPr sz="1800" spc="-10" dirty="0">
                <a:latin typeface="Calibri"/>
                <a:cs typeface="Calibri"/>
              </a:rPr>
              <a:t>INUMTOFD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7576" y="5742432"/>
            <a:ext cx="4628388" cy="585216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417576" y="5742432"/>
            <a:ext cx="4628515" cy="58547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0"/>
              </a:spcBef>
            </a:pPr>
            <a:r>
              <a:rPr sz="1600" spc="-5" dirty="0">
                <a:latin typeface="Calibri"/>
                <a:cs typeface="Calibri"/>
              </a:rPr>
              <a:t>Since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BFS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doesn’t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simulate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multiple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clients, it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also</a:t>
            </a:r>
            <a:endParaRPr sz="16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600" spc="-20" dirty="0">
                <a:latin typeface="Calibri"/>
                <a:cs typeface="Calibri"/>
              </a:rPr>
              <a:t>keeps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5" dirty="0">
                <a:latin typeface="Calibri"/>
                <a:cs typeface="Calibri"/>
              </a:rPr>
              <a:t>Cursor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each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file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OFT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023" y="707898"/>
            <a:ext cx="35439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Project</a:t>
            </a:r>
            <a:r>
              <a:rPr sz="4000" spc="-20" dirty="0"/>
              <a:t> </a:t>
            </a:r>
            <a:r>
              <a:rPr sz="4000" spc="-5" dirty="0"/>
              <a:t>P5</a:t>
            </a:r>
            <a:r>
              <a:rPr sz="4000" spc="-20" dirty="0"/>
              <a:t> </a:t>
            </a:r>
            <a:r>
              <a:rPr sz="4000" spc="-5" dirty="0"/>
              <a:t>:</a:t>
            </a:r>
            <a:r>
              <a:rPr sz="4000" spc="-40" dirty="0"/>
              <a:t> </a:t>
            </a:r>
            <a:r>
              <a:rPr sz="4000" spc="-15" dirty="0"/>
              <a:t>Hints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1748182" y="2008386"/>
            <a:ext cx="8769350" cy="4295139"/>
            <a:chOff x="1758695" y="1935479"/>
            <a:chExt cx="8769350" cy="34264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3267" y="1940051"/>
              <a:ext cx="8759952" cy="34168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63267" y="1940051"/>
              <a:ext cx="8760460" cy="3416935"/>
            </a:xfrm>
            <a:custGeom>
              <a:avLst/>
              <a:gdLst/>
              <a:ahLst/>
              <a:cxnLst/>
              <a:rect l="l" t="t" r="r" b="b"/>
              <a:pathLst>
                <a:path w="8760460" h="3416935">
                  <a:moveTo>
                    <a:pt x="0" y="3416808"/>
                  </a:moveTo>
                  <a:lnTo>
                    <a:pt x="8759952" y="3416808"/>
                  </a:lnTo>
                  <a:lnTo>
                    <a:pt x="8759952" y="0"/>
                  </a:lnTo>
                  <a:lnTo>
                    <a:pt x="0" y="0"/>
                  </a:lnTo>
                  <a:lnTo>
                    <a:pt x="0" y="34168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06322" y="2274416"/>
            <a:ext cx="8411210" cy="3867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10" dirty="0">
                <a:latin typeface="Calibri"/>
                <a:cs typeface="Calibri"/>
              </a:rPr>
              <a:t>Download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files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Canvas</a:t>
            </a:r>
            <a:r>
              <a:rPr lang="en-US" spc="-10" dirty="0">
                <a:latin typeface="Calibri"/>
                <a:cs typeface="Calibri"/>
              </a:rPr>
              <a:t> for Program 5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175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lang="en-US" sz="1800" spc="-5" dirty="0">
                <a:latin typeface="Calibri"/>
                <a:cs typeface="Calibri"/>
              </a:rPr>
              <a:t>Canvas also has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BFS.</a:t>
            </a:r>
            <a:r>
              <a:rPr lang="en-US" sz="1800" spc="-1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lang="en-US" spc="-10" dirty="0">
                <a:solidFill>
                  <a:srgbClr val="FF0000"/>
                </a:solidFill>
                <a:latin typeface="Calibri"/>
                <a:cs typeface="Calibri"/>
              </a:rPr>
              <a:t>df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instructions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project.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i="1" spc="-15" dirty="0">
                <a:latin typeface="Calibri"/>
                <a:cs typeface="Calibri"/>
              </a:rPr>
              <a:t>Read</a:t>
            </a:r>
            <a:r>
              <a:rPr sz="1800" i="1" spc="1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this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carefully!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AutoNum type="arabicPeriod"/>
            </a:pPr>
            <a:endParaRPr sz="1750" dirty="0">
              <a:latin typeface="Calibri"/>
              <a:cs typeface="Calibri"/>
            </a:endParaRPr>
          </a:p>
          <a:p>
            <a:pPr marL="355600" marR="135255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0" dirty="0">
                <a:latin typeface="Calibri"/>
                <a:cs typeface="Calibri"/>
              </a:rPr>
              <a:t>You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should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budget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least</a:t>
            </a:r>
            <a:r>
              <a:rPr sz="1800" dirty="0">
                <a:latin typeface="Calibri"/>
                <a:cs typeface="Calibri"/>
              </a:rPr>
              <a:t> 2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hours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read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download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understand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how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works.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starting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write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fsRead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fsWrite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1750" dirty="0">
              <a:latin typeface="Calibri"/>
              <a:cs typeface="Calibri"/>
            </a:endParaRPr>
          </a:p>
          <a:p>
            <a:pPr marL="355600" marR="11938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Build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downloaded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project.</a:t>
            </a:r>
            <a:r>
              <a:rPr sz="1800" spc="10" dirty="0">
                <a:latin typeface="Calibri"/>
                <a:cs typeface="Calibri"/>
              </a:rPr>
              <a:t> </a:t>
            </a:r>
            <a:endParaRPr lang="en-US" spc="10" dirty="0">
              <a:latin typeface="Calibri"/>
              <a:cs typeface="Calibri"/>
            </a:endParaRPr>
          </a:p>
          <a:p>
            <a:pPr marL="355600" marR="11938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endParaRPr lang="en-US" sz="1800" spc="10" dirty="0">
              <a:latin typeface="Calibri"/>
              <a:cs typeface="Calibri"/>
            </a:endParaRPr>
          </a:p>
          <a:p>
            <a:pPr marL="355600" marR="11938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build</a:t>
            </a:r>
            <a:r>
              <a:rPr lang="en-US" sz="1800" spc="30" dirty="0">
                <a:latin typeface="Calibri"/>
                <a:cs typeface="Calibri"/>
              </a:rPr>
              <a:t> may </a:t>
            </a:r>
            <a:r>
              <a:rPr sz="1800" spc="-10" dirty="0">
                <a:latin typeface="Calibri"/>
                <a:cs typeface="Calibri"/>
              </a:rPr>
              <a:t>report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warnings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 </a:t>
            </a:r>
            <a:r>
              <a:rPr sz="1800" spc="-15" dirty="0">
                <a:latin typeface="Calibri"/>
                <a:cs typeface="Calibri"/>
              </a:rPr>
              <a:t>related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having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fsRead</a:t>
            </a:r>
            <a:r>
              <a:rPr sz="18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fsWrite</a:t>
            </a:r>
            <a:r>
              <a:rPr sz="1800" spc="-20" dirty="0">
                <a:latin typeface="Calibri"/>
                <a:cs typeface="Calibri"/>
              </a:rPr>
              <a:t>.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warnings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disappear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you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implement</a:t>
            </a:r>
            <a:r>
              <a:rPr sz="1800" dirty="0">
                <a:latin typeface="Calibri"/>
                <a:cs typeface="Calibri"/>
              </a:rPr>
              <a:t> these </a:t>
            </a:r>
            <a:r>
              <a:rPr sz="1800" spc="-5" dirty="0">
                <a:latin typeface="Calibri"/>
                <a:cs typeface="Calibri"/>
              </a:rPr>
              <a:t>two </a:t>
            </a:r>
            <a:r>
              <a:rPr sz="1800" dirty="0">
                <a:latin typeface="Calibri"/>
                <a:cs typeface="Calibri"/>
              </a:rPr>
              <a:t>missing </a:t>
            </a:r>
            <a:r>
              <a:rPr sz="1800" spc="-5" dirty="0">
                <a:latin typeface="Calibri"/>
                <a:cs typeface="Calibri"/>
              </a:rPr>
              <a:t>functions</a:t>
            </a:r>
            <a:r>
              <a:rPr lang="en-US" sz="1800" spc="-5" dirty="0">
                <a:latin typeface="Calibri"/>
                <a:cs typeface="Calibri"/>
              </a:rPr>
              <a:t>. </a:t>
            </a:r>
          </a:p>
          <a:p>
            <a:pPr marL="355600" marR="11938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endParaRPr lang="en-US" sz="1800" spc="-5" dirty="0">
              <a:latin typeface="Calibri"/>
              <a:cs typeface="Calibri"/>
            </a:endParaRPr>
          </a:p>
          <a:p>
            <a:pPr marL="355600" marR="11938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lang="en-US" spc="-5" dirty="0">
                <a:latin typeface="Calibri"/>
                <a:cs typeface="Calibri"/>
              </a:rPr>
              <a:t>Copy BFSDISK.PRE to BFSDISK;  run program and it will ERROR as not all functions are implemented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0574" y="280796"/>
            <a:ext cx="51403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Filesystem</a:t>
            </a:r>
            <a:r>
              <a:rPr spc="-40" dirty="0"/>
              <a:t> </a:t>
            </a:r>
            <a:r>
              <a:rPr dirty="0"/>
              <a:t>:</a:t>
            </a:r>
            <a:r>
              <a:rPr spc="-20" dirty="0"/>
              <a:t> </a:t>
            </a:r>
            <a:r>
              <a:rPr dirty="0"/>
              <a:t>Job</a:t>
            </a:r>
            <a:r>
              <a:rPr spc="-20" dirty="0"/>
              <a:t> </a:t>
            </a:r>
            <a:r>
              <a:rPr spc="-5" dirty="0"/>
              <a:t>Description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11880" y="1299844"/>
            <a:ext cx="5825490" cy="1129665"/>
            <a:chOff x="3111880" y="1299844"/>
            <a:chExt cx="5825490" cy="1129665"/>
          </a:xfrm>
        </p:grpSpPr>
        <p:sp>
          <p:nvSpPr>
            <p:cNvPr id="4" name="object 4"/>
            <p:cNvSpPr/>
            <p:nvPr/>
          </p:nvSpPr>
          <p:spPr>
            <a:xfrm>
              <a:off x="3115055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39" h="146684">
                  <a:moveTo>
                    <a:pt x="129539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29539" y="146303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15055" y="1303019"/>
              <a:ext cx="259079" cy="146685"/>
            </a:xfrm>
            <a:custGeom>
              <a:avLst/>
              <a:gdLst/>
              <a:ahLst/>
              <a:cxnLst/>
              <a:rect l="l" t="t" r="r" b="b"/>
              <a:pathLst>
                <a:path w="259079" h="146684">
                  <a:moveTo>
                    <a:pt x="0" y="146303"/>
                  </a:moveTo>
                  <a:lnTo>
                    <a:pt x="129539" y="146303"/>
                  </a:lnTo>
                  <a:lnTo>
                    <a:pt x="129539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  <a:path w="259079" h="146684">
                  <a:moveTo>
                    <a:pt x="129539" y="146303"/>
                  </a:moveTo>
                  <a:lnTo>
                    <a:pt x="259080" y="146303"/>
                  </a:lnTo>
                  <a:lnTo>
                    <a:pt x="259080" y="0"/>
                  </a:lnTo>
                  <a:lnTo>
                    <a:pt x="129539" y="0"/>
                  </a:lnTo>
                  <a:lnTo>
                    <a:pt x="129539" y="1463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74135" y="1303019"/>
              <a:ext cx="131445" cy="146685"/>
            </a:xfrm>
            <a:custGeom>
              <a:avLst/>
              <a:gdLst/>
              <a:ahLst/>
              <a:cxnLst/>
              <a:rect l="l" t="t" r="r" b="b"/>
              <a:pathLst>
                <a:path w="131445" h="146684">
                  <a:moveTo>
                    <a:pt x="131063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31063" y="146303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74135" y="1303019"/>
              <a:ext cx="264160" cy="146685"/>
            </a:xfrm>
            <a:custGeom>
              <a:avLst/>
              <a:gdLst/>
              <a:ahLst/>
              <a:cxnLst/>
              <a:rect l="l" t="t" r="r" b="b"/>
              <a:pathLst>
                <a:path w="264160" h="146684">
                  <a:moveTo>
                    <a:pt x="0" y="146303"/>
                  </a:moveTo>
                  <a:lnTo>
                    <a:pt x="131063" y="146303"/>
                  </a:lnTo>
                  <a:lnTo>
                    <a:pt x="131063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  <a:path w="264160" h="146684">
                  <a:moveTo>
                    <a:pt x="134112" y="146303"/>
                  </a:moveTo>
                  <a:lnTo>
                    <a:pt x="263651" y="146303"/>
                  </a:lnTo>
                  <a:lnTo>
                    <a:pt x="263651" y="0"/>
                  </a:lnTo>
                  <a:lnTo>
                    <a:pt x="134112" y="0"/>
                  </a:lnTo>
                  <a:lnTo>
                    <a:pt x="134112" y="1463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34739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39" h="146684">
                  <a:moveTo>
                    <a:pt x="129539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29539" y="146303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34739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39" h="146684">
                  <a:moveTo>
                    <a:pt x="0" y="146303"/>
                  </a:moveTo>
                  <a:lnTo>
                    <a:pt x="129539" y="146303"/>
                  </a:lnTo>
                  <a:lnTo>
                    <a:pt x="129539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64279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39" h="146684">
                  <a:moveTo>
                    <a:pt x="129539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29539" y="146303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64279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39" h="146684">
                  <a:moveTo>
                    <a:pt x="0" y="146303"/>
                  </a:moveTo>
                  <a:lnTo>
                    <a:pt x="129539" y="146303"/>
                  </a:lnTo>
                  <a:lnTo>
                    <a:pt x="129539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93819" y="1303019"/>
              <a:ext cx="131445" cy="146685"/>
            </a:xfrm>
            <a:custGeom>
              <a:avLst/>
              <a:gdLst/>
              <a:ahLst/>
              <a:cxnLst/>
              <a:rect l="l" t="t" r="r" b="b"/>
              <a:pathLst>
                <a:path w="131445" h="146684">
                  <a:moveTo>
                    <a:pt x="131063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31063" y="146303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93819" y="1303019"/>
              <a:ext cx="131445" cy="146685"/>
            </a:xfrm>
            <a:custGeom>
              <a:avLst/>
              <a:gdLst/>
              <a:ahLst/>
              <a:cxnLst/>
              <a:rect l="l" t="t" r="r" b="b"/>
              <a:pathLst>
                <a:path w="131445" h="146684">
                  <a:moveTo>
                    <a:pt x="0" y="146303"/>
                  </a:moveTo>
                  <a:lnTo>
                    <a:pt x="131063" y="146303"/>
                  </a:lnTo>
                  <a:lnTo>
                    <a:pt x="131063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24883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39" h="146684">
                  <a:moveTo>
                    <a:pt x="129539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29539" y="146303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24883" y="1303019"/>
              <a:ext cx="520065" cy="146685"/>
            </a:xfrm>
            <a:custGeom>
              <a:avLst/>
              <a:gdLst/>
              <a:ahLst/>
              <a:cxnLst/>
              <a:rect l="l" t="t" r="r" b="b"/>
              <a:pathLst>
                <a:path w="520064" h="146684">
                  <a:moveTo>
                    <a:pt x="0" y="146303"/>
                  </a:moveTo>
                  <a:lnTo>
                    <a:pt x="129539" y="146303"/>
                  </a:lnTo>
                  <a:lnTo>
                    <a:pt x="129539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  <a:path w="520064" h="146684">
                  <a:moveTo>
                    <a:pt x="129539" y="146303"/>
                  </a:moveTo>
                  <a:lnTo>
                    <a:pt x="259079" y="146303"/>
                  </a:lnTo>
                  <a:lnTo>
                    <a:pt x="259079" y="0"/>
                  </a:lnTo>
                  <a:lnTo>
                    <a:pt x="129539" y="0"/>
                  </a:lnTo>
                  <a:lnTo>
                    <a:pt x="129539" y="146303"/>
                  </a:lnTo>
                  <a:close/>
                </a:path>
                <a:path w="520064" h="146684">
                  <a:moveTo>
                    <a:pt x="259079" y="146303"/>
                  </a:moveTo>
                  <a:lnTo>
                    <a:pt x="388619" y="146303"/>
                  </a:lnTo>
                  <a:lnTo>
                    <a:pt x="388619" y="0"/>
                  </a:lnTo>
                  <a:lnTo>
                    <a:pt x="259079" y="0"/>
                  </a:lnTo>
                  <a:lnTo>
                    <a:pt x="259079" y="146303"/>
                  </a:lnTo>
                  <a:close/>
                </a:path>
                <a:path w="520064" h="146684">
                  <a:moveTo>
                    <a:pt x="388619" y="146303"/>
                  </a:moveTo>
                  <a:lnTo>
                    <a:pt x="519683" y="146303"/>
                  </a:lnTo>
                  <a:lnTo>
                    <a:pt x="519683" y="0"/>
                  </a:lnTo>
                  <a:lnTo>
                    <a:pt x="388619" y="0"/>
                  </a:lnTo>
                  <a:lnTo>
                    <a:pt x="388619" y="1463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49139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39" h="146684">
                  <a:moveTo>
                    <a:pt x="129539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29539" y="146303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49139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39" h="146684">
                  <a:moveTo>
                    <a:pt x="0" y="146303"/>
                  </a:moveTo>
                  <a:lnTo>
                    <a:pt x="129539" y="146303"/>
                  </a:lnTo>
                  <a:lnTo>
                    <a:pt x="129539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83252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39" h="146684">
                  <a:moveTo>
                    <a:pt x="129539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29539" y="146303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83252" y="1303019"/>
              <a:ext cx="521334" cy="146685"/>
            </a:xfrm>
            <a:custGeom>
              <a:avLst/>
              <a:gdLst/>
              <a:ahLst/>
              <a:cxnLst/>
              <a:rect l="l" t="t" r="r" b="b"/>
              <a:pathLst>
                <a:path w="521335" h="146684">
                  <a:moveTo>
                    <a:pt x="0" y="146303"/>
                  </a:moveTo>
                  <a:lnTo>
                    <a:pt x="129539" y="146303"/>
                  </a:lnTo>
                  <a:lnTo>
                    <a:pt x="129539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  <a:path w="521335" h="146684">
                  <a:moveTo>
                    <a:pt x="131063" y="146303"/>
                  </a:moveTo>
                  <a:lnTo>
                    <a:pt x="260603" y="146303"/>
                  </a:lnTo>
                  <a:lnTo>
                    <a:pt x="260603" y="0"/>
                  </a:lnTo>
                  <a:lnTo>
                    <a:pt x="131063" y="0"/>
                  </a:lnTo>
                  <a:lnTo>
                    <a:pt x="131063" y="146303"/>
                  </a:lnTo>
                  <a:close/>
                </a:path>
                <a:path w="521335" h="146684">
                  <a:moveTo>
                    <a:pt x="260603" y="146303"/>
                  </a:moveTo>
                  <a:lnTo>
                    <a:pt x="391667" y="146303"/>
                  </a:lnTo>
                  <a:lnTo>
                    <a:pt x="391667" y="0"/>
                  </a:lnTo>
                  <a:lnTo>
                    <a:pt x="260603" y="0"/>
                  </a:lnTo>
                  <a:lnTo>
                    <a:pt x="260603" y="146303"/>
                  </a:lnTo>
                  <a:close/>
                </a:path>
                <a:path w="521335" h="146684">
                  <a:moveTo>
                    <a:pt x="391668" y="146303"/>
                  </a:moveTo>
                  <a:lnTo>
                    <a:pt x="521208" y="146303"/>
                  </a:lnTo>
                  <a:lnTo>
                    <a:pt x="521208" y="0"/>
                  </a:lnTo>
                  <a:lnTo>
                    <a:pt x="391668" y="0"/>
                  </a:lnTo>
                  <a:lnTo>
                    <a:pt x="391668" y="1463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66360" y="1303019"/>
              <a:ext cx="131445" cy="146685"/>
            </a:xfrm>
            <a:custGeom>
              <a:avLst/>
              <a:gdLst/>
              <a:ahLst/>
              <a:cxnLst/>
              <a:rect l="l" t="t" r="r" b="b"/>
              <a:pathLst>
                <a:path w="131445" h="146684">
                  <a:moveTo>
                    <a:pt x="131063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31063" y="146303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66360" y="1303019"/>
              <a:ext cx="131445" cy="146685"/>
            </a:xfrm>
            <a:custGeom>
              <a:avLst/>
              <a:gdLst/>
              <a:ahLst/>
              <a:cxnLst/>
              <a:rect l="l" t="t" r="r" b="b"/>
              <a:pathLst>
                <a:path w="131445" h="146684">
                  <a:moveTo>
                    <a:pt x="0" y="146303"/>
                  </a:moveTo>
                  <a:lnTo>
                    <a:pt x="131063" y="146303"/>
                  </a:lnTo>
                  <a:lnTo>
                    <a:pt x="131063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97423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39" h="146684">
                  <a:moveTo>
                    <a:pt x="129539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29539" y="146303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97423" y="1303019"/>
              <a:ext cx="908685" cy="146685"/>
            </a:xfrm>
            <a:custGeom>
              <a:avLst/>
              <a:gdLst/>
              <a:ahLst/>
              <a:cxnLst/>
              <a:rect l="l" t="t" r="r" b="b"/>
              <a:pathLst>
                <a:path w="908685" h="146684">
                  <a:moveTo>
                    <a:pt x="0" y="146303"/>
                  </a:moveTo>
                  <a:lnTo>
                    <a:pt x="129539" y="146303"/>
                  </a:lnTo>
                  <a:lnTo>
                    <a:pt x="129539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  <a:path w="908685" h="146684">
                  <a:moveTo>
                    <a:pt x="129539" y="146303"/>
                  </a:moveTo>
                  <a:lnTo>
                    <a:pt x="259079" y="146303"/>
                  </a:lnTo>
                  <a:lnTo>
                    <a:pt x="259079" y="0"/>
                  </a:lnTo>
                  <a:lnTo>
                    <a:pt x="129539" y="0"/>
                  </a:lnTo>
                  <a:lnTo>
                    <a:pt x="129539" y="146303"/>
                  </a:lnTo>
                  <a:close/>
                </a:path>
                <a:path w="908685" h="146684">
                  <a:moveTo>
                    <a:pt x="259079" y="146303"/>
                  </a:moveTo>
                  <a:lnTo>
                    <a:pt x="394715" y="146303"/>
                  </a:lnTo>
                  <a:lnTo>
                    <a:pt x="394715" y="0"/>
                  </a:lnTo>
                  <a:lnTo>
                    <a:pt x="259079" y="0"/>
                  </a:lnTo>
                  <a:lnTo>
                    <a:pt x="259079" y="146303"/>
                  </a:lnTo>
                  <a:close/>
                </a:path>
                <a:path w="908685" h="146684">
                  <a:moveTo>
                    <a:pt x="388620" y="146303"/>
                  </a:moveTo>
                  <a:lnTo>
                    <a:pt x="519684" y="146303"/>
                  </a:lnTo>
                  <a:lnTo>
                    <a:pt x="519684" y="0"/>
                  </a:lnTo>
                  <a:lnTo>
                    <a:pt x="388620" y="0"/>
                  </a:lnTo>
                  <a:lnTo>
                    <a:pt x="388620" y="146303"/>
                  </a:lnTo>
                  <a:close/>
                </a:path>
                <a:path w="908685" h="146684">
                  <a:moveTo>
                    <a:pt x="519684" y="146303"/>
                  </a:moveTo>
                  <a:lnTo>
                    <a:pt x="649224" y="146303"/>
                  </a:lnTo>
                  <a:lnTo>
                    <a:pt x="649224" y="0"/>
                  </a:lnTo>
                  <a:lnTo>
                    <a:pt x="519684" y="0"/>
                  </a:lnTo>
                  <a:lnTo>
                    <a:pt x="519684" y="146303"/>
                  </a:lnTo>
                  <a:close/>
                </a:path>
                <a:path w="908685" h="146684">
                  <a:moveTo>
                    <a:pt x="649224" y="146303"/>
                  </a:moveTo>
                  <a:lnTo>
                    <a:pt x="778763" y="146303"/>
                  </a:lnTo>
                  <a:lnTo>
                    <a:pt x="778763" y="0"/>
                  </a:lnTo>
                  <a:lnTo>
                    <a:pt x="649224" y="0"/>
                  </a:lnTo>
                  <a:lnTo>
                    <a:pt x="649224" y="146303"/>
                  </a:lnTo>
                  <a:close/>
                </a:path>
                <a:path w="908685" h="146684">
                  <a:moveTo>
                    <a:pt x="778763" y="146303"/>
                  </a:moveTo>
                  <a:lnTo>
                    <a:pt x="908303" y="146303"/>
                  </a:lnTo>
                  <a:lnTo>
                    <a:pt x="908303" y="0"/>
                  </a:lnTo>
                  <a:lnTo>
                    <a:pt x="778763" y="0"/>
                  </a:lnTo>
                  <a:lnTo>
                    <a:pt x="778763" y="1463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05727" y="1303019"/>
              <a:ext cx="131445" cy="146685"/>
            </a:xfrm>
            <a:custGeom>
              <a:avLst/>
              <a:gdLst/>
              <a:ahLst/>
              <a:cxnLst/>
              <a:rect l="l" t="t" r="r" b="b"/>
              <a:pathLst>
                <a:path w="131445" h="146684">
                  <a:moveTo>
                    <a:pt x="131063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31063" y="146303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05727" y="1303019"/>
              <a:ext cx="390525" cy="146685"/>
            </a:xfrm>
            <a:custGeom>
              <a:avLst/>
              <a:gdLst/>
              <a:ahLst/>
              <a:cxnLst/>
              <a:rect l="l" t="t" r="r" b="b"/>
              <a:pathLst>
                <a:path w="390525" h="146684">
                  <a:moveTo>
                    <a:pt x="0" y="146303"/>
                  </a:moveTo>
                  <a:lnTo>
                    <a:pt x="131063" y="146303"/>
                  </a:lnTo>
                  <a:lnTo>
                    <a:pt x="131063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  <a:path w="390525" h="146684">
                  <a:moveTo>
                    <a:pt x="131063" y="146303"/>
                  </a:moveTo>
                  <a:lnTo>
                    <a:pt x="260603" y="146303"/>
                  </a:lnTo>
                  <a:lnTo>
                    <a:pt x="260603" y="0"/>
                  </a:lnTo>
                  <a:lnTo>
                    <a:pt x="131063" y="0"/>
                  </a:lnTo>
                  <a:lnTo>
                    <a:pt x="131063" y="146303"/>
                  </a:lnTo>
                  <a:close/>
                </a:path>
                <a:path w="390525" h="146684">
                  <a:moveTo>
                    <a:pt x="260604" y="146303"/>
                  </a:moveTo>
                  <a:lnTo>
                    <a:pt x="390144" y="146303"/>
                  </a:lnTo>
                  <a:lnTo>
                    <a:pt x="390144" y="0"/>
                  </a:lnTo>
                  <a:lnTo>
                    <a:pt x="260604" y="0"/>
                  </a:lnTo>
                  <a:lnTo>
                    <a:pt x="260604" y="1463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95871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40" h="146684">
                  <a:moveTo>
                    <a:pt x="129540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29540" y="146303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595871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40" h="146684">
                  <a:moveTo>
                    <a:pt x="0" y="146303"/>
                  </a:moveTo>
                  <a:lnTo>
                    <a:pt x="129540" y="146303"/>
                  </a:lnTo>
                  <a:lnTo>
                    <a:pt x="129540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25411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40" h="146684">
                  <a:moveTo>
                    <a:pt x="129540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29540" y="146303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25411" y="1303019"/>
              <a:ext cx="260985" cy="146685"/>
            </a:xfrm>
            <a:custGeom>
              <a:avLst/>
              <a:gdLst/>
              <a:ahLst/>
              <a:cxnLst/>
              <a:rect l="l" t="t" r="r" b="b"/>
              <a:pathLst>
                <a:path w="260984" h="146684">
                  <a:moveTo>
                    <a:pt x="0" y="146303"/>
                  </a:moveTo>
                  <a:lnTo>
                    <a:pt x="129540" y="146303"/>
                  </a:lnTo>
                  <a:lnTo>
                    <a:pt x="129540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  <a:path w="260984" h="146684">
                  <a:moveTo>
                    <a:pt x="129540" y="146303"/>
                  </a:moveTo>
                  <a:lnTo>
                    <a:pt x="260604" y="146303"/>
                  </a:lnTo>
                  <a:lnTo>
                    <a:pt x="260604" y="0"/>
                  </a:lnTo>
                  <a:lnTo>
                    <a:pt x="129540" y="0"/>
                  </a:lnTo>
                  <a:lnTo>
                    <a:pt x="129540" y="1463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86015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40" h="146684">
                  <a:moveTo>
                    <a:pt x="129540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29540" y="146303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986015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40" h="146684">
                  <a:moveTo>
                    <a:pt x="0" y="146303"/>
                  </a:moveTo>
                  <a:lnTo>
                    <a:pt x="129540" y="146303"/>
                  </a:lnTo>
                  <a:lnTo>
                    <a:pt x="129540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15555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40" h="146684">
                  <a:moveTo>
                    <a:pt x="129540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29540" y="146303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15555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40" h="146684">
                  <a:moveTo>
                    <a:pt x="0" y="146303"/>
                  </a:moveTo>
                  <a:lnTo>
                    <a:pt x="129540" y="146303"/>
                  </a:lnTo>
                  <a:lnTo>
                    <a:pt x="129540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245096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40" h="146684">
                  <a:moveTo>
                    <a:pt x="129540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29540" y="146303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245096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40" h="146684">
                  <a:moveTo>
                    <a:pt x="0" y="146303"/>
                  </a:moveTo>
                  <a:lnTo>
                    <a:pt x="129540" y="146303"/>
                  </a:lnTo>
                  <a:lnTo>
                    <a:pt x="129540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374635" y="1303019"/>
              <a:ext cx="131445" cy="146685"/>
            </a:xfrm>
            <a:custGeom>
              <a:avLst/>
              <a:gdLst/>
              <a:ahLst/>
              <a:cxnLst/>
              <a:rect l="l" t="t" r="r" b="b"/>
              <a:pathLst>
                <a:path w="131445" h="146684">
                  <a:moveTo>
                    <a:pt x="131064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31064" y="146303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374635" y="1303019"/>
              <a:ext cx="390525" cy="146685"/>
            </a:xfrm>
            <a:custGeom>
              <a:avLst/>
              <a:gdLst/>
              <a:ahLst/>
              <a:cxnLst/>
              <a:rect l="l" t="t" r="r" b="b"/>
              <a:pathLst>
                <a:path w="390525" h="146684">
                  <a:moveTo>
                    <a:pt x="0" y="146303"/>
                  </a:moveTo>
                  <a:lnTo>
                    <a:pt x="131064" y="146303"/>
                  </a:lnTo>
                  <a:lnTo>
                    <a:pt x="131064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  <a:path w="390525" h="146684">
                  <a:moveTo>
                    <a:pt x="131064" y="146303"/>
                  </a:moveTo>
                  <a:lnTo>
                    <a:pt x="260604" y="146303"/>
                  </a:lnTo>
                  <a:lnTo>
                    <a:pt x="260604" y="0"/>
                  </a:lnTo>
                  <a:lnTo>
                    <a:pt x="131064" y="0"/>
                  </a:lnTo>
                  <a:lnTo>
                    <a:pt x="131064" y="146303"/>
                  </a:lnTo>
                  <a:close/>
                </a:path>
                <a:path w="390525" h="146684">
                  <a:moveTo>
                    <a:pt x="260604" y="146303"/>
                  </a:moveTo>
                  <a:lnTo>
                    <a:pt x="390144" y="146303"/>
                  </a:lnTo>
                  <a:lnTo>
                    <a:pt x="390144" y="0"/>
                  </a:lnTo>
                  <a:lnTo>
                    <a:pt x="260604" y="0"/>
                  </a:lnTo>
                  <a:lnTo>
                    <a:pt x="260604" y="1463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64779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40" h="146684">
                  <a:moveTo>
                    <a:pt x="129540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29540" y="146303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764779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40" h="146684">
                  <a:moveTo>
                    <a:pt x="0" y="146303"/>
                  </a:moveTo>
                  <a:lnTo>
                    <a:pt x="129540" y="146303"/>
                  </a:lnTo>
                  <a:lnTo>
                    <a:pt x="129540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894320" y="1303019"/>
              <a:ext cx="131445" cy="146685"/>
            </a:xfrm>
            <a:custGeom>
              <a:avLst/>
              <a:gdLst/>
              <a:ahLst/>
              <a:cxnLst/>
              <a:rect l="l" t="t" r="r" b="b"/>
              <a:pathLst>
                <a:path w="131445" h="146684">
                  <a:moveTo>
                    <a:pt x="131064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31064" y="146303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894320" y="1303019"/>
              <a:ext cx="260985" cy="146685"/>
            </a:xfrm>
            <a:custGeom>
              <a:avLst/>
              <a:gdLst/>
              <a:ahLst/>
              <a:cxnLst/>
              <a:rect l="l" t="t" r="r" b="b"/>
              <a:pathLst>
                <a:path w="260984" h="146684">
                  <a:moveTo>
                    <a:pt x="0" y="146303"/>
                  </a:moveTo>
                  <a:lnTo>
                    <a:pt x="131064" y="146303"/>
                  </a:lnTo>
                  <a:lnTo>
                    <a:pt x="131064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  <a:path w="260984" h="146684">
                  <a:moveTo>
                    <a:pt x="131063" y="146303"/>
                  </a:moveTo>
                  <a:lnTo>
                    <a:pt x="260603" y="146303"/>
                  </a:lnTo>
                  <a:lnTo>
                    <a:pt x="260603" y="0"/>
                  </a:lnTo>
                  <a:lnTo>
                    <a:pt x="131063" y="0"/>
                  </a:lnTo>
                  <a:lnTo>
                    <a:pt x="131063" y="1463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54923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40" h="146684">
                  <a:moveTo>
                    <a:pt x="129540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29540" y="146303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154923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40" h="146684">
                  <a:moveTo>
                    <a:pt x="0" y="146303"/>
                  </a:moveTo>
                  <a:lnTo>
                    <a:pt x="129540" y="146303"/>
                  </a:lnTo>
                  <a:lnTo>
                    <a:pt x="129540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84464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40" h="146684">
                  <a:moveTo>
                    <a:pt x="129540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29540" y="146303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84464" y="1303019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40" h="146684">
                  <a:moveTo>
                    <a:pt x="0" y="146303"/>
                  </a:moveTo>
                  <a:lnTo>
                    <a:pt x="129540" y="146303"/>
                  </a:lnTo>
                  <a:lnTo>
                    <a:pt x="129540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414003" y="1303019"/>
              <a:ext cx="131445" cy="146685"/>
            </a:xfrm>
            <a:custGeom>
              <a:avLst/>
              <a:gdLst/>
              <a:ahLst/>
              <a:cxnLst/>
              <a:rect l="l" t="t" r="r" b="b"/>
              <a:pathLst>
                <a:path w="131445" h="146684">
                  <a:moveTo>
                    <a:pt x="131064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31064" y="146303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369051" y="1303019"/>
              <a:ext cx="3564890" cy="608330"/>
            </a:xfrm>
            <a:custGeom>
              <a:avLst/>
              <a:gdLst/>
              <a:ahLst/>
              <a:cxnLst/>
              <a:rect l="l" t="t" r="r" b="b"/>
              <a:pathLst>
                <a:path w="3564890" h="608330">
                  <a:moveTo>
                    <a:pt x="3044952" y="146303"/>
                  </a:moveTo>
                  <a:lnTo>
                    <a:pt x="3176016" y="146303"/>
                  </a:lnTo>
                  <a:lnTo>
                    <a:pt x="3176016" y="0"/>
                  </a:lnTo>
                  <a:lnTo>
                    <a:pt x="3044952" y="0"/>
                  </a:lnTo>
                  <a:lnTo>
                    <a:pt x="3044952" y="146303"/>
                  </a:lnTo>
                  <a:close/>
                </a:path>
                <a:path w="3564890" h="608330">
                  <a:moveTo>
                    <a:pt x="3176016" y="146303"/>
                  </a:moveTo>
                  <a:lnTo>
                    <a:pt x="3305556" y="146303"/>
                  </a:lnTo>
                  <a:lnTo>
                    <a:pt x="3305556" y="0"/>
                  </a:lnTo>
                  <a:lnTo>
                    <a:pt x="3176016" y="0"/>
                  </a:lnTo>
                  <a:lnTo>
                    <a:pt x="3176016" y="146303"/>
                  </a:lnTo>
                  <a:close/>
                </a:path>
                <a:path w="3564890" h="608330">
                  <a:moveTo>
                    <a:pt x="3305555" y="146303"/>
                  </a:moveTo>
                  <a:lnTo>
                    <a:pt x="3435096" y="146303"/>
                  </a:lnTo>
                  <a:lnTo>
                    <a:pt x="3435096" y="0"/>
                  </a:lnTo>
                  <a:lnTo>
                    <a:pt x="3305555" y="0"/>
                  </a:lnTo>
                  <a:lnTo>
                    <a:pt x="3305555" y="146303"/>
                  </a:lnTo>
                  <a:close/>
                </a:path>
                <a:path w="3564890" h="608330">
                  <a:moveTo>
                    <a:pt x="3435096" y="146303"/>
                  </a:moveTo>
                  <a:lnTo>
                    <a:pt x="3564636" y="146303"/>
                  </a:lnTo>
                  <a:lnTo>
                    <a:pt x="3564636" y="0"/>
                  </a:lnTo>
                  <a:lnTo>
                    <a:pt x="3435096" y="0"/>
                  </a:lnTo>
                  <a:lnTo>
                    <a:pt x="3435096" y="146303"/>
                  </a:lnTo>
                  <a:close/>
                </a:path>
                <a:path w="3564890" h="608330">
                  <a:moveTo>
                    <a:pt x="0" y="608076"/>
                  </a:moveTo>
                  <a:lnTo>
                    <a:pt x="129539" y="608076"/>
                  </a:lnTo>
                  <a:lnTo>
                    <a:pt x="129539" y="463296"/>
                  </a:lnTo>
                  <a:lnTo>
                    <a:pt x="0" y="463296"/>
                  </a:lnTo>
                  <a:lnTo>
                    <a:pt x="0" y="608076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369051" y="2020823"/>
              <a:ext cx="129539" cy="144780"/>
            </a:xfrm>
            <a:custGeom>
              <a:avLst/>
              <a:gdLst/>
              <a:ahLst/>
              <a:cxnLst/>
              <a:rect l="l" t="t" r="r" b="b"/>
              <a:pathLst>
                <a:path w="129539" h="144780">
                  <a:moveTo>
                    <a:pt x="129539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129539" y="144779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369051" y="2020823"/>
              <a:ext cx="129539" cy="144780"/>
            </a:xfrm>
            <a:custGeom>
              <a:avLst/>
              <a:gdLst/>
              <a:ahLst/>
              <a:cxnLst/>
              <a:rect l="l" t="t" r="r" b="b"/>
              <a:pathLst>
                <a:path w="129539" h="144780">
                  <a:moveTo>
                    <a:pt x="0" y="144779"/>
                  </a:moveTo>
                  <a:lnTo>
                    <a:pt x="129539" y="144779"/>
                  </a:lnTo>
                  <a:lnTo>
                    <a:pt x="129539" y="0"/>
                  </a:lnTo>
                  <a:lnTo>
                    <a:pt x="0" y="0"/>
                  </a:lnTo>
                  <a:lnTo>
                    <a:pt x="0" y="144779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366004" y="2281427"/>
              <a:ext cx="129539" cy="144780"/>
            </a:xfrm>
            <a:custGeom>
              <a:avLst/>
              <a:gdLst/>
              <a:ahLst/>
              <a:cxnLst/>
              <a:rect l="l" t="t" r="r" b="b"/>
              <a:pathLst>
                <a:path w="129539" h="144780">
                  <a:moveTo>
                    <a:pt x="129539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129539" y="144779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366004" y="2281427"/>
              <a:ext cx="129539" cy="144780"/>
            </a:xfrm>
            <a:custGeom>
              <a:avLst/>
              <a:gdLst/>
              <a:ahLst/>
              <a:cxnLst/>
              <a:rect l="l" t="t" r="r" b="b"/>
              <a:pathLst>
                <a:path w="129539" h="144780">
                  <a:moveTo>
                    <a:pt x="0" y="144779"/>
                  </a:moveTo>
                  <a:lnTo>
                    <a:pt x="129539" y="144779"/>
                  </a:lnTo>
                  <a:lnTo>
                    <a:pt x="129539" y="0"/>
                  </a:lnTo>
                  <a:lnTo>
                    <a:pt x="0" y="0"/>
                  </a:lnTo>
                  <a:lnTo>
                    <a:pt x="0" y="144779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573014" y="1710080"/>
            <a:ext cx="612902" cy="7580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4" marR="26034" indent="2540">
              <a:lnSpc>
                <a:spcPct val="110800"/>
              </a:lnSpc>
              <a:spcBef>
                <a:spcPts val="95"/>
              </a:spcBef>
            </a:pPr>
            <a:r>
              <a:rPr sz="1350" spc="-5" dirty="0">
                <a:latin typeface="Calibri"/>
                <a:cs typeface="Calibri"/>
              </a:rPr>
              <a:t>free 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H</a:t>
            </a:r>
            <a:r>
              <a:rPr sz="1350" dirty="0">
                <a:latin typeface="Calibri"/>
                <a:cs typeface="Calibri"/>
              </a:rPr>
              <a:t>i</a:t>
            </a:r>
            <a:r>
              <a:rPr sz="1350" spc="-20" dirty="0">
                <a:latin typeface="Calibri"/>
                <a:cs typeface="Calibri"/>
              </a:rPr>
              <a:t>.</a:t>
            </a:r>
            <a:r>
              <a:rPr sz="1350" dirty="0">
                <a:latin typeface="Calibri"/>
                <a:cs typeface="Calibri"/>
              </a:rPr>
              <a:t>txt</a:t>
            </a: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US" sz="1350" spc="-15" dirty="0">
                <a:latin typeface="Calibri"/>
                <a:cs typeface="Calibri"/>
              </a:rPr>
              <a:t>Cat.jpg</a:t>
            </a:r>
            <a:endParaRPr sz="1350" dirty="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834756" y="1772285"/>
            <a:ext cx="135890" cy="396875"/>
            <a:chOff x="7834756" y="1772285"/>
            <a:chExt cx="135890" cy="396875"/>
          </a:xfrm>
        </p:grpSpPr>
        <p:sp>
          <p:nvSpPr>
            <p:cNvPr id="54" name="object 54"/>
            <p:cNvSpPr/>
            <p:nvPr/>
          </p:nvSpPr>
          <p:spPr>
            <a:xfrm>
              <a:off x="7837931" y="1775460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40" h="146685">
                  <a:moveTo>
                    <a:pt x="129540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29540" y="146303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837931" y="1775460"/>
              <a:ext cx="129539" cy="146685"/>
            </a:xfrm>
            <a:custGeom>
              <a:avLst/>
              <a:gdLst/>
              <a:ahLst/>
              <a:cxnLst/>
              <a:rect l="l" t="t" r="r" b="b"/>
              <a:pathLst>
                <a:path w="129540" h="146685">
                  <a:moveTo>
                    <a:pt x="0" y="146303"/>
                  </a:moveTo>
                  <a:lnTo>
                    <a:pt x="129540" y="146303"/>
                  </a:lnTo>
                  <a:lnTo>
                    <a:pt x="129540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837931" y="2020824"/>
              <a:ext cx="129539" cy="144780"/>
            </a:xfrm>
            <a:custGeom>
              <a:avLst/>
              <a:gdLst/>
              <a:ahLst/>
              <a:cxnLst/>
              <a:rect l="l" t="t" r="r" b="b"/>
              <a:pathLst>
                <a:path w="129540" h="144780">
                  <a:moveTo>
                    <a:pt x="129540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129540" y="144779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837931" y="2020824"/>
              <a:ext cx="129539" cy="144780"/>
            </a:xfrm>
            <a:custGeom>
              <a:avLst/>
              <a:gdLst/>
              <a:ahLst/>
              <a:cxnLst/>
              <a:rect l="l" t="t" r="r" b="b"/>
              <a:pathLst>
                <a:path w="129540" h="144780">
                  <a:moveTo>
                    <a:pt x="0" y="144779"/>
                  </a:moveTo>
                  <a:lnTo>
                    <a:pt x="129540" y="144779"/>
                  </a:lnTo>
                  <a:lnTo>
                    <a:pt x="129540" y="0"/>
                  </a:lnTo>
                  <a:lnTo>
                    <a:pt x="0" y="0"/>
                  </a:lnTo>
                  <a:lnTo>
                    <a:pt x="0" y="144779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8050148" y="1710461"/>
            <a:ext cx="697865" cy="49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" marR="5080" indent="-29845">
              <a:lnSpc>
                <a:spcPct val="114599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I</a:t>
            </a:r>
            <a:r>
              <a:rPr sz="1350" spc="-5" dirty="0">
                <a:latin typeface="Calibri"/>
                <a:cs typeface="Calibri"/>
              </a:rPr>
              <a:t>n</a:t>
            </a:r>
            <a:r>
              <a:rPr sz="1350" spc="-20" dirty="0">
                <a:latin typeface="Calibri"/>
                <a:cs typeface="Calibri"/>
              </a:rPr>
              <a:t>s</a:t>
            </a:r>
            <a:r>
              <a:rPr sz="1350" spc="-1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all.log  </a:t>
            </a:r>
            <a:r>
              <a:rPr sz="1350" spc="-5" dirty="0">
                <a:latin typeface="Calibri"/>
                <a:cs typeface="Calibri"/>
              </a:rPr>
              <a:t>solitaire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837688" y="1089660"/>
            <a:ext cx="6517005" cy="1516380"/>
          </a:xfrm>
          <a:custGeom>
            <a:avLst/>
            <a:gdLst/>
            <a:ahLst/>
            <a:cxnLst/>
            <a:rect l="l" t="t" r="r" b="b"/>
            <a:pathLst>
              <a:path w="6517005" h="1516380">
                <a:moveTo>
                  <a:pt x="0" y="252729"/>
                </a:moveTo>
                <a:lnTo>
                  <a:pt x="4072" y="207303"/>
                </a:lnTo>
                <a:lnTo>
                  <a:pt x="15812" y="164546"/>
                </a:lnTo>
                <a:lnTo>
                  <a:pt x="34506" y="125174"/>
                </a:lnTo>
                <a:lnTo>
                  <a:pt x="59440" y="89901"/>
                </a:lnTo>
                <a:lnTo>
                  <a:pt x="89901" y="59440"/>
                </a:lnTo>
                <a:lnTo>
                  <a:pt x="125174" y="34506"/>
                </a:lnTo>
                <a:lnTo>
                  <a:pt x="164546" y="15812"/>
                </a:lnTo>
                <a:lnTo>
                  <a:pt x="207303" y="4072"/>
                </a:lnTo>
                <a:lnTo>
                  <a:pt x="252730" y="0"/>
                </a:lnTo>
                <a:lnTo>
                  <a:pt x="6263894" y="0"/>
                </a:lnTo>
                <a:lnTo>
                  <a:pt x="6309320" y="4072"/>
                </a:lnTo>
                <a:lnTo>
                  <a:pt x="6352077" y="15812"/>
                </a:lnTo>
                <a:lnTo>
                  <a:pt x="6391449" y="34506"/>
                </a:lnTo>
                <a:lnTo>
                  <a:pt x="6426722" y="59440"/>
                </a:lnTo>
                <a:lnTo>
                  <a:pt x="6457183" y="89901"/>
                </a:lnTo>
                <a:lnTo>
                  <a:pt x="6482117" y="125174"/>
                </a:lnTo>
                <a:lnTo>
                  <a:pt x="6500811" y="164546"/>
                </a:lnTo>
                <a:lnTo>
                  <a:pt x="6512551" y="207303"/>
                </a:lnTo>
                <a:lnTo>
                  <a:pt x="6516623" y="252729"/>
                </a:lnTo>
                <a:lnTo>
                  <a:pt x="6516623" y="1263650"/>
                </a:lnTo>
                <a:lnTo>
                  <a:pt x="6512551" y="1309076"/>
                </a:lnTo>
                <a:lnTo>
                  <a:pt x="6500811" y="1351833"/>
                </a:lnTo>
                <a:lnTo>
                  <a:pt x="6482117" y="1391205"/>
                </a:lnTo>
                <a:lnTo>
                  <a:pt x="6457183" y="1426478"/>
                </a:lnTo>
                <a:lnTo>
                  <a:pt x="6426722" y="1456939"/>
                </a:lnTo>
                <a:lnTo>
                  <a:pt x="6391449" y="1481873"/>
                </a:lnTo>
                <a:lnTo>
                  <a:pt x="6352077" y="1500567"/>
                </a:lnTo>
                <a:lnTo>
                  <a:pt x="6309320" y="1512307"/>
                </a:lnTo>
                <a:lnTo>
                  <a:pt x="6263894" y="1516379"/>
                </a:lnTo>
                <a:lnTo>
                  <a:pt x="252730" y="1516379"/>
                </a:lnTo>
                <a:lnTo>
                  <a:pt x="207303" y="1512307"/>
                </a:lnTo>
                <a:lnTo>
                  <a:pt x="164546" y="1500567"/>
                </a:lnTo>
                <a:lnTo>
                  <a:pt x="125174" y="1481873"/>
                </a:lnTo>
                <a:lnTo>
                  <a:pt x="89901" y="1456939"/>
                </a:lnTo>
                <a:lnTo>
                  <a:pt x="59440" y="1426478"/>
                </a:lnTo>
                <a:lnTo>
                  <a:pt x="34506" y="1391205"/>
                </a:lnTo>
                <a:lnTo>
                  <a:pt x="15812" y="1351833"/>
                </a:lnTo>
                <a:lnTo>
                  <a:pt x="4072" y="1309076"/>
                </a:lnTo>
                <a:lnTo>
                  <a:pt x="0" y="1263650"/>
                </a:lnTo>
                <a:lnTo>
                  <a:pt x="0" y="25272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0" name="object 6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6591" y="2988564"/>
            <a:ext cx="10664952" cy="646176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926591" y="2988564"/>
            <a:ext cx="10665460" cy="64643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5"/>
              </a:spcBef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15" dirty="0">
                <a:latin typeface="Calibri"/>
                <a:cs typeface="Calibri"/>
              </a:rPr>
              <a:t>Filesystem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starts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raw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disk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millions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blocks.</a:t>
            </a:r>
            <a:r>
              <a:rPr sz="1800" spc="409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read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write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any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whole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block.</a:t>
            </a:r>
            <a:r>
              <a:rPr sz="1800" spc="4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But nothing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smaller.</a:t>
            </a:r>
            <a:endParaRPr sz="1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Upon </a:t>
            </a:r>
            <a:r>
              <a:rPr sz="1800" spc="-5" dirty="0">
                <a:latin typeface="Calibri"/>
                <a:cs typeface="Calibri"/>
              </a:rPr>
              <a:t>this,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needs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conjure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up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abstractions: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2" name="object 6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6383" y="3932634"/>
            <a:ext cx="9218676" cy="2234127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1475232" y="3922776"/>
            <a:ext cx="9218930" cy="2062743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378460" marR="241300" indent="-287020">
              <a:lnSpc>
                <a:spcPts val="3240"/>
              </a:lnSpc>
              <a:spcBef>
                <a:spcPts val="204"/>
              </a:spcBef>
              <a:buFont typeface="Arial"/>
              <a:buChar char="•"/>
              <a:tabLst>
                <a:tab pos="378460" algn="l"/>
                <a:tab pos="379095" algn="l"/>
              </a:tabLst>
            </a:pPr>
            <a:r>
              <a:rPr sz="1800" b="1" dirty="0">
                <a:latin typeface="Calibri"/>
                <a:cs typeface="Calibri"/>
              </a:rPr>
              <a:t>Files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container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contiguous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bytes.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grow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 shrink.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Remember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where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 disk.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Remember</a:t>
            </a:r>
            <a:r>
              <a:rPr sz="1800" dirty="0">
                <a:latin typeface="Calibri"/>
                <a:cs typeface="Calibri"/>
              </a:rPr>
              <a:t> their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 </a:t>
            </a:r>
            <a:r>
              <a:rPr sz="1800" spc="-15" dirty="0">
                <a:latin typeface="Calibri"/>
                <a:cs typeface="Calibri"/>
              </a:rPr>
              <a:t>size,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protection,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owner,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etc.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Read/Write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arbitrary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byte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offset</a:t>
            </a:r>
            <a:endParaRPr sz="1800" dirty="0">
              <a:latin typeface="Calibri"/>
              <a:cs typeface="Calibri"/>
            </a:endParaRPr>
          </a:p>
          <a:p>
            <a:pPr marL="378460">
              <a:lnSpc>
                <a:spcPct val="100000"/>
              </a:lnSpc>
              <a:spcBef>
                <a:spcPts val="795"/>
              </a:spcBef>
            </a:pPr>
            <a:r>
              <a:rPr sz="1800" dirty="0">
                <a:latin typeface="Calibri"/>
                <a:cs typeface="Calibri"/>
              </a:rPr>
              <a:t>and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length</a:t>
            </a:r>
            <a:endParaRPr sz="1800" dirty="0">
              <a:latin typeface="Calibri"/>
              <a:cs typeface="Calibri"/>
            </a:endParaRPr>
          </a:p>
          <a:p>
            <a:pPr marL="378460" indent="-28702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378460" algn="l"/>
                <a:tab pos="379095" algn="l"/>
              </a:tabLst>
            </a:pPr>
            <a:r>
              <a:rPr sz="1800" b="1" spc="-5" dirty="0">
                <a:latin typeface="Calibri"/>
                <a:cs typeface="Calibri"/>
              </a:rPr>
              <a:t>Directories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maps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-5" dirty="0">
                <a:latin typeface="Calibri"/>
                <a:cs typeface="Calibri"/>
              </a:rPr>
              <a:t> path/filename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actual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file.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Grow/shrink.</a:t>
            </a:r>
            <a:r>
              <a:rPr sz="1800" spc="4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Rename.</a:t>
            </a:r>
            <a:r>
              <a:rPr sz="1800" spc="4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Delete.</a:t>
            </a:r>
            <a:r>
              <a:rPr sz="1800" spc="47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Etc</a:t>
            </a:r>
            <a:endParaRPr sz="1800" dirty="0">
              <a:latin typeface="Calibri"/>
              <a:cs typeface="Calibri"/>
            </a:endParaRPr>
          </a:p>
          <a:p>
            <a:pPr marL="378460" indent="-28702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378460" algn="l"/>
                <a:tab pos="379095" algn="l"/>
              </a:tabLst>
            </a:pPr>
            <a:r>
              <a:rPr sz="1800" b="1" spc="-5" dirty="0">
                <a:latin typeface="Calibri"/>
                <a:cs typeface="Calibri"/>
              </a:rPr>
              <a:t>Freespace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blocks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free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unallocated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15" dirty="0">
                <a:latin typeface="Calibri"/>
                <a:cs typeface="Calibri"/>
              </a:rPr>
              <a:t>any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file?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5702" y="745363"/>
            <a:ext cx="2315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/>
              <a:t>T</a:t>
            </a:r>
            <a:r>
              <a:rPr dirty="0"/>
              <a:t>erminology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243765"/>
              </p:ext>
            </p:extLst>
          </p:nvPr>
        </p:nvGraphicFramePr>
        <p:xfrm>
          <a:off x="1458305" y="2551126"/>
          <a:ext cx="9959974" cy="3688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1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1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1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1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8808">
                <a:tc>
                  <a:txBody>
                    <a:bodyPr/>
                    <a:lstStyle/>
                    <a:p>
                      <a:pPr marL="6337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DBN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123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DBN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124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DBN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125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63563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DBN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126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63627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DBN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127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198109" y="3130041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1023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69615" y="2887217"/>
            <a:ext cx="2214245" cy="300990"/>
            <a:chOff x="3269615" y="2887217"/>
            <a:chExt cx="2214245" cy="300990"/>
          </a:xfrm>
        </p:grpSpPr>
        <p:sp>
          <p:nvSpPr>
            <p:cNvPr id="10" name="object 10"/>
            <p:cNvSpPr/>
            <p:nvPr/>
          </p:nvSpPr>
          <p:spPr>
            <a:xfrm>
              <a:off x="5405628" y="2887217"/>
              <a:ext cx="78105" cy="300990"/>
            </a:xfrm>
            <a:custGeom>
              <a:avLst/>
              <a:gdLst/>
              <a:ahLst/>
              <a:cxnLst/>
              <a:rect l="l" t="t" r="r" b="b"/>
              <a:pathLst>
                <a:path w="78104" h="300989">
                  <a:moveTo>
                    <a:pt x="51816" y="64770"/>
                  </a:moveTo>
                  <a:lnTo>
                    <a:pt x="25908" y="64770"/>
                  </a:lnTo>
                  <a:lnTo>
                    <a:pt x="25908" y="300609"/>
                  </a:lnTo>
                  <a:lnTo>
                    <a:pt x="51816" y="300609"/>
                  </a:lnTo>
                  <a:lnTo>
                    <a:pt x="51816" y="64770"/>
                  </a:lnTo>
                  <a:close/>
                </a:path>
                <a:path w="78104" h="300989">
                  <a:moveTo>
                    <a:pt x="38862" y="0"/>
                  </a:moveTo>
                  <a:lnTo>
                    <a:pt x="0" y="77724"/>
                  </a:lnTo>
                  <a:lnTo>
                    <a:pt x="25908" y="77724"/>
                  </a:lnTo>
                  <a:lnTo>
                    <a:pt x="25908" y="64770"/>
                  </a:lnTo>
                  <a:lnTo>
                    <a:pt x="71247" y="64770"/>
                  </a:lnTo>
                  <a:lnTo>
                    <a:pt x="38862" y="0"/>
                  </a:lnTo>
                  <a:close/>
                </a:path>
                <a:path w="78104" h="300989">
                  <a:moveTo>
                    <a:pt x="71247" y="64770"/>
                  </a:moveTo>
                  <a:lnTo>
                    <a:pt x="51816" y="64770"/>
                  </a:lnTo>
                  <a:lnTo>
                    <a:pt x="51816" y="77724"/>
                  </a:lnTo>
                  <a:lnTo>
                    <a:pt x="77724" y="77724"/>
                  </a:lnTo>
                  <a:lnTo>
                    <a:pt x="71247" y="6477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9615" y="2897885"/>
              <a:ext cx="165481" cy="24231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425702" y="318376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61516" y="2923794"/>
            <a:ext cx="78105" cy="300990"/>
          </a:xfrm>
          <a:custGeom>
            <a:avLst/>
            <a:gdLst/>
            <a:ahLst/>
            <a:cxnLst/>
            <a:rect l="l" t="t" r="r" b="b"/>
            <a:pathLst>
              <a:path w="78105" h="300989">
                <a:moveTo>
                  <a:pt x="51815" y="64769"/>
                </a:moveTo>
                <a:lnTo>
                  <a:pt x="25908" y="64769"/>
                </a:lnTo>
                <a:lnTo>
                  <a:pt x="25908" y="300608"/>
                </a:lnTo>
                <a:lnTo>
                  <a:pt x="51815" y="300608"/>
                </a:lnTo>
                <a:lnTo>
                  <a:pt x="51815" y="64769"/>
                </a:lnTo>
                <a:close/>
              </a:path>
              <a:path w="78105" h="30098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0098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263520" y="2260473"/>
            <a:ext cx="5105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FBN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5030" y="2255900"/>
            <a:ext cx="5105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FBN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49331" y="2250389"/>
            <a:ext cx="5105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FBN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5702" y="4151657"/>
            <a:ext cx="9960864" cy="231325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400048" y="4089934"/>
            <a:ext cx="9961245" cy="2354491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377825" indent="-28702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lang="en-US" sz="1800" dirty="0">
                <a:latin typeface="Calibri"/>
                <a:cs typeface="Calibri"/>
              </a:rPr>
              <a:t>The file pictured above </a:t>
            </a:r>
            <a:r>
              <a:rPr sz="1800" spc="-5" dirty="0">
                <a:latin typeface="Calibri"/>
                <a:cs typeface="Calibri"/>
              </a:rPr>
              <a:t>occupies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blocks,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512 </a:t>
            </a:r>
            <a:r>
              <a:rPr sz="1800" spc="-10" dirty="0">
                <a:latin typeface="Calibri"/>
                <a:cs typeface="Calibri"/>
              </a:rPr>
              <a:t>bytes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long.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(Shown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green </a:t>
            </a:r>
            <a:r>
              <a:rPr sz="1800" spc="-20" dirty="0">
                <a:latin typeface="Calibri"/>
                <a:cs typeface="Calibri"/>
              </a:rPr>
              <a:t>boxes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diagram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above)</a:t>
            </a:r>
            <a:endParaRPr sz="1800" dirty="0">
              <a:latin typeface="Calibri"/>
              <a:cs typeface="Calibri"/>
            </a:endParaRPr>
          </a:p>
          <a:p>
            <a:pPr marL="377825" indent="-28702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1800" spc="-5" dirty="0">
                <a:latin typeface="Calibri"/>
                <a:cs typeface="Calibri"/>
              </a:rPr>
              <a:t>Those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blocks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numbered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2.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call </a:t>
            </a:r>
            <a:r>
              <a:rPr sz="1800" dirty="0">
                <a:latin typeface="Calibri"/>
                <a:cs typeface="Calibri"/>
              </a:rPr>
              <a:t>those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FBNs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 </a:t>
            </a:r>
            <a:r>
              <a:rPr sz="1800" spc="-5" dirty="0">
                <a:latin typeface="Calibri"/>
                <a:cs typeface="Calibri"/>
              </a:rPr>
              <a:t>“File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Block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Numbers”</a:t>
            </a:r>
            <a:endParaRPr sz="1800" dirty="0">
              <a:latin typeface="Calibri"/>
              <a:cs typeface="Calibri"/>
            </a:endParaRPr>
          </a:p>
          <a:p>
            <a:pPr marL="377825" indent="-28702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1800" spc="-5" dirty="0">
                <a:latin typeface="Calibri"/>
                <a:cs typeface="Calibri"/>
              </a:rPr>
              <a:t>Those </a:t>
            </a:r>
            <a:r>
              <a:rPr sz="1800" spc="-10" dirty="0">
                <a:latin typeface="Calibri"/>
                <a:cs typeface="Calibri"/>
              </a:rPr>
              <a:t>blocks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disk </a:t>
            </a:r>
            <a:r>
              <a:rPr sz="1800" spc="-10" dirty="0">
                <a:latin typeface="Calibri"/>
                <a:cs typeface="Calibri"/>
              </a:rPr>
              <a:t>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physical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block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numbers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123,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124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127.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those </a:t>
            </a:r>
            <a:r>
              <a:rPr sz="1800" spc="-5" dirty="0">
                <a:latin typeface="Calibri"/>
                <a:cs typeface="Calibri"/>
              </a:rPr>
              <a:t>DBNs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“Disk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Block</a:t>
            </a:r>
            <a:endParaRPr sz="1800" dirty="0">
              <a:latin typeface="Calibri"/>
              <a:cs typeface="Calibri"/>
            </a:endParaRPr>
          </a:p>
          <a:p>
            <a:pPr marL="377825">
              <a:lnSpc>
                <a:spcPct val="100000"/>
              </a:lnSpc>
              <a:spcBef>
                <a:spcPts val="1085"/>
              </a:spcBef>
            </a:pPr>
            <a:r>
              <a:rPr sz="1800" spc="-10" dirty="0">
                <a:latin typeface="Calibri"/>
                <a:cs typeface="Calibri"/>
              </a:rPr>
              <a:t>Numbers”</a:t>
            </a:r>
            <a:endParaRPr sz="1800" dirty="0">
              <a:latin typeface="Calibri"/>
              <a:cs typeface="Calibri"/>
            </a:endParaRPr>
          </a:p>
          <a:p>
            <a:pPr marL="377825" indent="-28702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1800" dirty="0">
                <a:latin typeface="Calibri"/>
                <a:cs typeface="Calibri"/>
              </a:rPr>
              <a:t>In</a:t>
            </a:r>
            <a:r>
              <a:rPr sz="1800" spc="-5" dirty="0">
                <a:latin typeface="Calibri"/>
                <a:cs typeface="Calibri"/>
              </a:rPr>
              <a:t> above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diagram,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DBN </a:t>
            </a:r>
            <a:r>
              <a:rPr sz="1800" dirty="0">
                <a:latin typeface="Calibri"/>
                <a:cs typeface="Calibri"/>
              </a:rPr>
              <a:t>125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DBN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126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-5" dirty="0">
                <a:latin typeface="Calibri"/>
                <a:cs typeface="Calibri"/>
              </a:rPr>
              <a:t> free,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belong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some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96831" y="3183763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1024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116818" y="3150184"/>
            <a:ext cx="4889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1535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442704" y="2900933"/>
            <a:ext cx="2013585" cy="300990"/>
          </a:xfrm>
          <a:custGeom>
            <a:avLst/>
            <a:gdLst/>
            <a:ahLst/>
            <a:cxnLst/>
            <a:rect l="l" t="t" r="r" b="b"/>
            <a:pathLst>
              <a:path w="2013584" h="300989">
                <a:moveTo>
                  <a:pt x="77724" y="77724"/>
                </a:moveTo>
                <a:lnTo>
                  <a:pt x="71247" y="64770"/>
                </a:lnTo>
                <a:lnTo>
                  <a:pt x="38862" y="0"/>
                </a:lnTo>
                <a:lnTo>
                  <a:pt x="0" y="77724"/>
                </a:lnTo>
                <a:lnTo>
                  <a:pt x="25908" y="77724"/>
                </a:lnTo>
                <a:lnTo>
                  <a:pt x="25908" y="300609"/>
                </a:lnTo>
                <a:lnTo>
                  <a:pt x="51816" y="300609"/>
                </a:lnTo>
                <a:lnTo>
                  <a:pt x="51816" y="77724"/>
                </a:lnTo>
                <a:lnTo>
                  <a:pt x="77724" y="77724"/>
                </a:lnTo>
                <a:close/>
              </a:path>
              <a:path w="2013584" h="300989">
                <a:moveTo>
                  <a:pt x="2013204" y="77724"/>
                </a:moveTo>
                <a:lnTo>
                  <a:pt x="2006727" y="64770"/>
                </a:lnTo>
                <a:lnTo>
                  <a:pt x="1974342" y="0"/>
                </a:lnTo>
                <a:lnTo>
                  <a:pt x="1935480" y="77724"/>
                </a:lnTo>
                <a:lnTo>
                  <a:pt x="1961388" y="77724"/>
                </a:lnTo>
                <a:lnTo>
                  <a:pt x="1961388" y="300609"/>
                </a:lnTo>
                <a:lnTo>
                  <a:pt x="1987296" y="300609"/>
                </a:lnTo>
                <a:lnTo>
                  <a:pt x="1987296" y="77724"/>
                </a:lnTo>
                <a:lnTo>
                  <a:pt x="2013204" y="77724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016757" y="3161741"/>
            <a:ext cx="9169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</a:tabLst>
            </a:pPr>
            <a:r>
              <a:rPr sz="2700" spc="-7" baseline="3086" dirty="0">
                <a:latin typeface="Calibri"/>
                <a:cs typeface="Calibri"/>
              </a:rPr>
              <a:t>51</a:t>
            </a:r>
            <a:r>
              <a:rPr sz="2700" baseline="3086" dirty="0">
                <a:latin typeface="Calibri"/>
                <a:cs typeface="Calibri"/>
              </a:rPr>
              <a:t>1	</a:t>
            </a:r>
            <a:r>
              <a:rPr sz="1800" spc="-5" dirty="0">
                <a:latin typeface="Calibri"/>
                <a:cs typeface="Calibri"/>
              </a:rPr>
              <a:t>512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4250" y="2905505"/>
            <a:ext cx="165988" cy="234823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2543" y="57403"/>
            <a:ext cx="44011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>
                <a:solidFill>
                  <a:srgbClr val="404040"/>
                </a:solidFill>
              </a:rPr>
              <a:t>BFS</a:t>
            </a:r>
            <a:r>
              <a:rPr spc="-105" dirty="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:</a:t>
            </a:r>
            <a:r>
              <a:rPr spc="-90" dirty="0">
                <a:solidFill>
                  <a:srgbClr val="404040"/>
                </a:solidFill>
              </a:rPr>
              <a:t> </a:t>
            </a:r>
            <a:r>
              <a:rPr spc="-55" dirty="0">
                <a:solidFill>
                  <a:srgbClr val="404040"/>
                </a:solidFill>
              </a:rPr>
              <a:t>Layered</a:t>
            </a:r>
            <a:r>
              <a:rPr spc="-114" dirty="0">
                <a:solidFill>
                  <a:srgbClr val="404040"/>
                </a:solidFill>
              </a:rPr>
              <a:t> </a:t>
            </a:r>
            <a:r>
              <a:rPr spc="-55" dirty="0">
                <a:solidFill>
                  <a:srgbClr val="404040"/>
                </a:solidFill>
              </a:rPr>
              <a:t>Filesystem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0611" y="5553455"/>
            <a:ext cx="5212080" cy="6461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20611" y="5553455"/>
            <a:ext cx="5212080" cy="646430"/>
          </a:xfrm>
          <a:prstGeom prst="rect">
            <a:avLst/>
          </a:prstGeom>
          <a:ln w="9144">
            <a:solidFill>
              <a:srgbClr val="2E528F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50"/>
              </a:spcBef>
            </a:pPr>
            <a:r>
              <a:rPr sz="1800" spc="-5" dirty="0">
                <a:latin typeface="Calibri"/>
                <a:cs typeface="Calibri"/>
              </a:rPr>
              <a:t>FBN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File</a:t>
            </a:r>
            <a:r>
              <a:rPr sz="1800" spc="-5" dirty="0">
                <a:latin typeface="Calibri"/>
                <a:cs typeface="Calibri"/>
              </a:rPr>
              <a:t> Block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 = </a:t>
            </a:r>
            <a:r>
              <a:rPr sz="1800" spc="-5" dirty="0">
                <a:latin typeface="Calibri"/>
                <a:cs typeface="Calibri"/>
              </a:rPr>
              <a:t>block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number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within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DBN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Disk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Block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Number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block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5" dirty="0">
                <a:latin typeface="Calibri"/>
                <a:cs typeface="Calibri"/>
              </a:rPr>
              <a:t> within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disk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92552" y="1780032"/>
            <a:ext cx="5753735" cy="904240"/>
            <a:chOff x="2392552" y="1780032"/>
            <a:chExt cx="5753735" cy="904240"/>
          </a:xfrm>
        </p:grpSpPr>
        <p:sp>
          <p:nvSpPr>
            <p:cNvPr id="6" name="object 6"/>
            <p:cNvSpPr/>
            <p:nvPr/>
          </p:nvSpPr>
          <p:spPr>
            <a:xfrm>
              <a:off x="2407157" y="2669286"/>
              <a:ext cx="5724525" cy="0"/>
            </a:xfrm>
            <a:custGeom>
              <a:avLst/>
              <a:gdLst/>
              <a:ahLst/>
              <a:cxnLst/>
              <a:rect l="l" t="t" r="r" b="b"/>
              <a:pathLst>
                <a:path w="5724525">
                  <a:moveTo>
                    <a:pt x="0" y="0"/>
                  </a:moveTo>
                  <a:lnTo>
                    <a:pt x="5724144" y="0"/>
                  </a:lnTo>
                </a:path>
              </a:pathLst>
            </a:custGeom>
            <a:ln w="2895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9855" y="1780032"/>
              <a:ext cx="1716024" cy="8305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396988" y="1080896"/>
            <a:ext cx="20599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App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Developer’s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View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40600" y="3003550"/>
            <a:ext cx="48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OS's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V</a:t>
            </a:r>
            <a:r>
              <a:rPr sz="1800" spc="-10" dirty="0">
                <a:latin typeface="Calibri"/>
                <a:cs typeface="Calibri"/>
              </a:rPr>
              <a:t>ie</a:t>
            </a:r>
            <a:r>
              <a:rPr sz="1800" dirty="0">
                <a:latin typeface="Calibri"/>
                <a:cs typeface="Calibri"/>
              </a:rPr>
              <a:t>w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941819" y="2781300"/>
            <a:ext cx="230504" cy="2252980"/>
            <a:chOff x="6941819" y="2781300"/>
            <a:chExt cx="230504" cy="2252980"/>
          </a:xfrm>
        </p:grpSpPr>
        <p:sp>
          <p:nvSpPr>
            <p:cNvPr id="11" name="object 11"/>
            <p:cNvSpPr/>
            <p:nvPr/>
          </p:nvSpPr>
          <p:spPr>
            <a:xfrm>
              <a:off x="6947915" y="2787395"/>
              <a:ext cx="218440" cy="2240280"/>
            </a:xfrm>
            <a:custGeom>
              <a:avLst/>
              <a:gdLst/>
              <a:ahLst/>
              <a:cxnLst/>
              <a:rect l="l" t="t" r="r" b="b"/>
              <a:pathLst>
                <a:path w="218440" h="2240279">
                  <a:moveTo>
                    <a:pt x="163449" y="0"/>
                  </a:moveTo>
                  <a:lnTo>
                    <a:pt x="54482" y="0"/>
                  </a:lnTo>
                  <a:lnTo>
                    <a:pt x="54482" y="2131314"/>
                  </a:lnTo>
                  <a:lnTo>
                    <a:pt x="0" y="2131314"/>
                  </a:lnTo>
                  <a:lnTo>
                    <a:pt x="108965" y="2240279"/>
                  </a:lnTo>
                  <a:lnTo>
                    <a:pt x="217931" y="2131314"/>
                  </a:lnTo>
                  <a:lnTo>
                    <a:pt x="163449" y="2131314"/>
                  </a:lnTo>
                  <a:lnTo>
                    <a:pt x="1634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47915" y="2787395"/>
              <a:ext cx="218440" cy="2240280"/>
            </a:xfrm>
            <a:custGeom>
              <a:avLst/>
              <a:gdLst/>
              <a:ahLst/>
              <a:cxnLst/>
              <a:rect l="l" t="t" r="r" b="b"/>
              <a:pathLst>
                <a:path w="218440" h="2240279">
                  <a:moveTo>
                    <a:pt x="0" y="2131314"/>
                  </a:moveTo>
                  <a:lnTo>
                    <a:pt x="108965" y="2240279"/>
                  </a:lnTo>
                  <a:lnTo>
                    <a:pt x="217931" y="2131314"/>
                  </a:lnTo>
                  <a:lnTo>
                    <a:pt x="163449" y="2131314"/>
                  </a:lnTo>
                  <a:lnTo>
                    <a:pt x="163449" y="0"/>
                  </a:lnTo>
                  <a:lnTo>
                    <a:pt x="54482" y="0"/>
                  </a:lnTo>
                  <a:lnTo>
                    <a:pt x="54482" y="2131314"/>
                  </a:lnTo>
                  <a:lnTo>
                    <a:pt x="0" y="213131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19855" y="1780032"/>
            <a:ext cx="1716405" cy="830580"/>
          </a:xfrm>
          <a:prstGeom prst="rect">
            <a:avLst/>
          </a:prstGeom>
          <a:ln w="9144">
            <a:solidFill>
              <a:srgbClr val="2E528F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latin typeface="Calibri"/>
                <a:cs typeface="Calibri"/>
              </a:rPr>
              <a:t>fsOpen</a:t>
            </a:r>
            <a:endParaRPr sz="16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fsRead</a:t>
            </a:r>
            <a:endParaRPr sz="16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…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855" y="2936748"/>
            <a:ext cx="1716024" cy="83057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419855" y="2936748"/>
            <a:ext cx="1716405" cy="830580"/>
          </a:xfrm>
          <a:prstGeom prst="rect">
            <a:avLst/>
          </a:prstGeom>
          <a:ln w="9144">
            <a:solidFill>
              <a:srgbClr val="2E528F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 marR="215900">
              <a:lnSpc>
                <a:spcPct val="100000"/>
              </a:lnSpc>
              <a:spcBef>
                <a:spcPts val="265"/>
              </a:spcBef>
            </a:pPr>
            <a:r>
              <a:rPr sz="1600" spc="-20" dirty="0">
                <a:latin typeface="Calibri"/>
                <a:cs typeface="Calibri"/>
              </a:rPr>
              <a:t>b</a:t>
            </a:r>
            <a:r>
              <a:rPr sz="1600" spc="-25" dirty="0">
                <a:latin typeface="Calibri"/>
                <a:cs typeface="Calibri"/>
              </a:rPr>
              <a:t>f</a:t>
            </a:r>
            <a:r>
              <a:rPr sz="1600" spc="-10" dirty="0">
                <a:latin typeface="Calibri"/>
                <a:cs typeface="Calibri"/>
              </a:rPr>
              <a:t>sFi</a:t>
            </a:r>
            <a:r>
              <a:rPr sz="1600" spc="-5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dF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15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Block  </a:t>
            </a:r>
            <a:r>
              <a:rPr sz="1600" spc="-10" dirty="0">
                <a:latin typeface="Calibri"/>
                <a:cs typeface="Calibri"/>
              </a:rPr>
              <a:t>bfsReadInode</a:t>
            </a:r>
            <a:endParaRPr sz="16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…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19855" y="4090415"/>
            <a:ext cx="1716024" cy="58369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419855" y="4090415"/>
            <a:ext cx="1716405" cy="584200"/>
          </a:xfrm>
          <a:prstGeom prst="rect">
            <a:avLst/>
          </a:prstGeom>
          <a:ln w="9144">
            <a:solidFill>
              <a:srgbClr val="2E528F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 marR="89725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latin typeface="Calibri"/>
                <a:cs typeface="Calibri"/>
              </a:rPr>
              <a:t>bioRead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spc="-10" dirty="0">
                <a:latin typeface="Calibri"/>
                <a:cs typeface="Calibri"/>
              </a:rPr>
              <a:t>o</a:t>
            </a:r>
            <a:r>
              <a:rPr sz="1600" spc="-60" dirty="0">
                <a:latin typeface="Calibri"/>
                <a:cs typeface="Calibri"/>
              </a:rPr>
              <a:t>W</a:t>
            </a:r>
            <a:r>
              <a:rPr sz="1600" spc="-1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spc="-15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18816" y="1947672"/>
            <a:ext cx="612647" cy="33985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718816" y="1947672"/>
            <a:ext cx="612775" cy="340360"/>
          </a:xfrm>
          <a:prstGeom prst="rect">
            <a:avLst/>
          </a:prstGeom>
          <a:ln w="9144">
            <a:solidFill>
              <a:srgbClr val="2E528F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sz="1600" b="1" spc="-20" dirty="0">
                <a:latin typeface="Calibri"/>
                <a:cs typeface="Calibri"/>
              </a:rPr>
              <a:t>fs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31007" y="2999232"/>
            <a:ext cx="614171" cy="338327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731007" y="2999232"/>
            <a:ext cx="614680" cy="338455"/>
          </a:xfrm>
          <a:prstGeom prst="rect">
            <a:avLst/>
          </a:prstGeom>
          <a:ln w="9144">
            <a:solidFill>
              <a:srgbClr val="2E528F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260"/>
              </a:spcBef>
            </a:pPr>
            <a:r>
              <a:rPr sz="1600" b="1" spc="-15" dirty="0">
                <a:latin typeface="Calibri"/>
                <a:cs typeface="Calibri"/>
              </a:rPr>
              <a:t>bfs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31007" y="4213859"/>
            <a:ext cx="614171" cy="33832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731007" y="4213859"/>
            <a:ext cx="614680" cy="338455"/>
          </a:xfrm>
          <a:prstGeom prst="rect">
            <a:avLst/>
          </a:prstGeom>
          <a:ln w="9144">
            <a:solidFill>
              <a:srgbClr val="2E528F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72720">
              <a:lnSpc>
                <a:spcPct val="100000"/>
              </a:lnSpc>
              <a:spcBef>
                <a:spcPts val="260"/>
              </a:spcBef>
            </a:pPr>
            <a:r>
              <a:rPr sz="1600" b="1" spc="-5" dirty="0">
                <a:latin typeface="Calibri"/>
                <a:cs typeface="Calibri"/>
              </a:rPr>
              <a:t>bio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9391" y="5373623"/>
            <a:ext cx="4640580" cy="92354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469391" y="5373623"/>
            <a:ext cx="4640580" cy="923925"/>
          </a:xfrm>
          <a:prstGeom prst="rect">
            <a:avLst/>
          </a:prstGeom>
          <a:ln w="9144">
            <a:solidFill>
              <a:srgbClr val="2E528F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  <a:tabLst>
                <a:tab pos="409575" algn="l"/>
              </a:tabLst>
            </a:pPr>
            <a:r>
              <a:rPr sz="1800" b="1" spc="-10" dirty="0">
                <a:latin typeface="Calibri"/>
                <a:cs typeface="Calibri"/>
              </a:rPr>
              <a:t>fs	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5" dirty="0">
                <a:latin typeface="Calibri"/>
                <a:cs typeface="Calibri"/>
              </a:rPr>
              <a:t> public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filesystem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bfs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non-public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 implement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BFS</a:t>
            </a:r>
            <a:endParaRPr sz="18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bio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 </a:t>
            </a:r>
            <a:r>
              <a:rPr sz="1800" spc="-5" dirty="0">
                <a:latin typeface="Calibri"/>
                <a:cs typeface="Calibri"/>
              </a:rPr>
              <a:t>non-public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block-IO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07157" y="1711451"/>
            <a:ext cx="5724525" cy="848994"/>
            <a:chOff x="2407157" y="1711451"/>
            <a:chExt cx="5724525" cy="848994"/>
          </a:xfrm>
        </p:grpSpPr>
        <p:sp>
          <p:nvSpPr>
            <p:cNvPr id="27" name="object 27"/>
            <p:cNvSpPr/>
            <p:nvPr/>
          </p:nvSpPr>
          <p:spPr>
            <a:xfrm>
              <a:off x="2407157" y="1725929"/>
              <a:ext cx="5724525" cy="0"/>
            </a:xfrm>
            <a:custGeom>
              <a:avLst/>
              <a:gdLst/>
              <a:ahLst/>
              <a:cxnLst/>
              <a:rect l="l" t="t" r="r" b="b"/>
              <a:pathLst>
                <a:path w="5724525">
                  <a:moveTo>
                    <a:pt x="0" y="0"/>
                  </a:moveTo>
                  <a:lnTo>
                    <a:pt x="5724144" y="0"/>
                  </a:lnTo>
                </a:path>
              </a:pathLst>
            </a:custGeom>
            <a:ln w="2895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95160" y="1784603"/>
              <a:ext cx="116205" cy="769620"/>
            </a:xfrm>
            <a:custGeom>
              <a:avLst/>
              <a:gdLst/>
              <a:ahLst/>
              <a:cxnLst/>
              <a:rect l="l" t="t" r="r" b="b"/>
              <a:pathLst>
                <a:path w="116204" h="769619">
                  <a:moveTo>
                    <a:pt x="115824" y="0"/>
                  </a:moveTo>
                  <a:lnTo>
                    <a:pt x="0" y="0"/>
                  </a:lnTo>
                  <a:lnTo>
                    <a:pt x="0" y="769620"/>
                  </a:lnTo>
                  <a:lnTo>
                    <a:pt x="115824" y="769620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95160" y="1784603"/>
              <a:ext cx="116205" cy="769620"/>
            </a:xfrm>
            <a:custGeom>
              <a:avLst/>
              <a:gdLst/>
              <a:ahLst/>
              <a:cxnLst/>
              <a:rect l="l" t="t" r="r" b="b"/>
              <a:pathLst>
                <a:path w="116204" h="769619">
                  <a:moveTo>
                    <a:pt x="0" y="769620"/>
                  </a:moveTo>
                  <a:lnTo>
                    <a:pt x="115824" y="769620"/>
                  </a:lnTo>
                  <a:lnTo>
                    <a:pt x="115824" y="0"/>
                  </a:lnTo>
                  <a:lnTo>
                    <a:pt x="0" y="0"/>
                  </a:lnTo>
                  <a:lnTo>
                    <a:pt x="0" y="769620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989064" y="880872"/>
            <a:ext cx="128270" cy="783590"/>
            <a:chOff x="6989064" y="880872"/>
            <a:chExt cx="128270" cy="783590"/>
          </a:xfrm>
        </p:grpSpPr>
        <p:sp>
          <p:nvSpPr>
            <p:cNvPr id="31" name="object 31"/>
            <p:cNvSpPr/>
            <p:nvPr/>
          </p:nvSpPr>
          <p:spPr>
            <a:xfrm>
              <a:off x="6995160" y="886968"/>
              <a:ext cx="116205" cy="771525"/>
            </a:xfrm>
            <a:custGeom>
              <a:avLst/>
              <a:gdLst/>
              <a:ahLst/>
              <a:cxnLst/>
              <a:rect l="l" t="t" r="r" b="b"/>
              <a:pathLst>
                <a:path w="116204" h="771525">
                  <a:moveTo>
                    <a:pt x="115824" y="0"/>
                  </a:moveTo>
                  <a:lnTo>
                    <a:pt x="0" y="0"/>
                  </a:lnTo>
                  <a:lnTo>
                    <a:pt x="0" y="771143"/>
                  </a:lnTo>
                  <a:lnTo>
                    <a:pt x="115824" y="771143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95160" y="886968"/>
              <a:ext cx="116205" cy="771525"/>
            </a:xfrm>
            <a:custGeom>
              <a:avLst/>
              <a:gdLst/>
              <a:ahLst/>
              <a:cxnLst/>
              <a:rect l="l" t="t" r="r" b="b"/>
              <a:pathLst>
                <a:path w="116204" h="771525">
                  <a:moveTo>
                    <a:pt x="0" y="771143"/>
                  </a:moveTo>
                  <a:lnTo>
                    <a:pt x="115824" y="771143"/>
                  </a:lnTo>
                  <a:lnTo>
                    <a:pt x="115824" y="0"/>
                  </a:lnTo>
                  <a:lnTo>
                    <a:pt x="0" y="0"/>
                  </a:lnTo>
                  <a:lnTo>
                    <a:pt x="0" y="771143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396988" y="1999234"/>
            <a:ext cx="1310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Library’s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View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503" y="529209"/>
            <a:ext cx="38150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BFS </a:t>
            </a:r>
            <a:r>
              <a:rPr dirty="0"/>
              <a:t>:</a:t>
            </a:r>
            <a:r>
              <a:rPr spc="-25" dirty="0"/>
              <a:t> </a:t>
            </a:r>
            <a:r>
              <a:rPr spc="-5" dirty="0"/>
              <a:t>On-Disk</a:t>
            </a:r>
            <a:r>
              <a:rPr spc="-15" dirty="0"/>
              <a:t> </a:t>
            </a:r>
            <a:r>
              <a:rPr spc="-25" dirty="0"/>
              <a:t>Layout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2391" y="4143755"/>
            <a:ext cx="4116324" cy="1754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12391" y="4143755"/>
            <a:ext cx="4116704" cy="1754505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377190" indent="-28702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377190" algn="l"/>
                <a:tab pos="377825" algn="l"/>
              </a:tabLst>
            </a:pPr>
            <a:r>
              <a:rPr sz="1800" spc="-10" dirty="0">
                <a:latin typeface="Calibri"/>
                <a:cs typeface="Calibri"/>
              </a:rPr>
              <a:t>BFSDISK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host</a:t>
            </a:r>
            <a:r>
              <a:rPr sz="1800" spc="-5" dirty="0">
                <a:latin typeface="Calibri"/>
                <a:cs typeface="Calibri"/>
              </a:rPr>
              <a:t> OS</a:t>
            </a:r>
            <a:endParaRPr sz="1800">
              <a:latin typeface="Calibri"/>
              <a:cs typeface="Calibri"/>
            </a:endParaRPr>
          </a:p>
          <a:p>
            <a:pPr marL="377190" indent="-287020">
              <a:lnSpc>
                <a:spcPct val="100000"/>
              </a:lnSpc>
              <a:buFont typeface="Arial"/>
              <a:buChar char="•"/>
              <a:tabLst>
                <a:tab pos="377190" algn="l"/>
                <a:tab pos="377825" algn="l"/>
              </a:tabLst>
            </a:pPr>
            <a:r>
              <a:rPr sz="1800" spc="-10" dirty="0">
                <a:latin typeface="Calibri"/>
                <a:cs typeface="Calibri"/>
              </a:rPr>
              <a:t>BFSDISK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contains</a:t>
            </a:r>
            <a:r>
              <a:rPr sz="1800" dirty="0">
                <a:latin typeface="Calibri"/>
                <a:cs typeface="Calibri"/>
              </a:rPr>
              <a:t> 100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blocks</a:t>
            </a:r>
            <a:endParaRPr sz="1800">
              <a:latin typeface="Calibri"/>
              <a:cs typeface="Calibri"/>
            </a:endParaRPr>
          </a:p>
          <a:p>
            <a:pPr marL="377190" indent="-287020">
              <a:lnSpc>
                <a:spcPct val="100000"/>
              </a:lnSpc>
              <a:buFont typeface="Arial"/>
              <a:buChar char="•"/>
              <a:tabLst>
                <a:tab pos="377190" algn="l"/>
                <a:tab pos="377825" algn="l"/>
              </a:tabLst>
            </a:pPr>
            <a:r>
              <a:rPr sz="1800" spc="-10" dirty="0">
                <a:latin typeface="Calibri"/>
                <a:cs typeface="Calibri"/>
              </a:rPr>
              <a:t>Each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block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512</a:t>
            </a:r>
            <a:r>
              <a:rPr sz="1800" spc="-10" dirty="0">
                <a:latin typeface="Calibri"/>
                <a:cs typeface="Calibri"/>
              </a:rPr>
              <a:t> bytes</a:t>
            </a:r>
            <a:r>
              <a:rPr sz="1800" spc="-5" dirty="0">
                <a:latin typeface="Calibri"/>
                <a:cs typeface="Calibri"/>
              </a:rPr>
              <a:t> 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size</a:t>
            </a:r>
            <a:endParaRPr sz="1800">
              <a:latin typeface="Calibri"/>
              <a:cs typeface="Calibri"/>
            </a:endParaRPr>
          </a:p>
          <a:p>
            <a:pPr marL="37719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77190" algn="l"/>
                <a:tab pos="377825" algn="l"/>
              </a:tabLst>
            </a:pPr>
            <a:r>
              <a:rPr sz="1800" spc="-5" dirty="0">
                <a:latin typeface="Calibri"/>
                <a:cs typeface="Calibri"/>
              </a:rPr>
              <a:t>DBN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Superblock</a:t>
            </a:r>
            <a:endParaRPr sz="1800">
              <a:latin typeface="Calibri"/>
              <a:cs typeface="Calibri"/>
            </a:endParaRPr>
          </a:p>
          <a:p>
            <a:pPr marL="377190" indent="-287020">
              <a:lnSpc>
                <a:spcPct val="100000"/>
              </a:lnSpc>
              <a:buFont typeface="Arial"/>
              <a:buChar char="•"/>
              <a:tabLst>
                <a:tab pos="377190" algn="l"/>
                <a:tab pos="377825" algn="l"/>
              </a:tabLst>
            </a:pPr>
            <a:r>
              <a:rPr sz="1800" spc="-5" dirty="0">
                <a:latin typeface="Calibri"/>
                <a:cs typeface="Calibri"/>
              </a:rPr>
              <a:t>DBN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8 </a:t>
            </a:r>
            <a:r>
              <a:rPr sz="1800" spc="-5" dirty="0">
                <a:latin typeface="Calibri"/>
                <a:cs typeface="Calibri"/>
              </a:rPr>
              <a:t>Inodes</a:t>
            </a:r>
            <a:endParaRPr sz="1800">
              <a:latin typeface="Calibri"/>
              <a:cs typeface="Calibri"/>
            </a:endParaRPr>
          </a:p>
          <a:p>
            <a:pPr marL="377190" indent="-287020">
              <a:lnSpc>
                <a:spcPct val="100000"/>
              </a:lnSpc>
              <a:buFont typeface="Arial"/>
              <a:buChar char="•"/>
              <a:tabLst>
                <a:tab pos="377190" algn="l"/>
                <a:tab pos="377825" algn="l"/>
              </a:tabLst>
            </a:pPr>
            <a:r>
              <a:rPr sz="1800" spc="-5" dirty="0">
                <a:latin typeface="Calibri"/>
                <a:cs typeface="Calibri"/>
              </a:rPr>
              <a:t>DBN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Directory,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holding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8 </a:t>
            </a:r>
            <a:r>
              <a:rPr sz="1800" spc="-5" dirty="0">
                <a:latin typeface="Calibri"/>
                <a:cs typeface="Calibri"/>
              </a:rPr>
              <a:t>names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5476" y="4518659"/>
            <a:ext cx="4649724" cy="6461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75476" y="4518659"/>
            <a:ext cx="4650105" cy="64643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2075" marR="345440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latin typeface="Calibri"/>
                <a:cs typeface="Calibri"/>
              </a:rPr>
              <a:t>DBNs </a:t>
            </a:r>
            <a:r>
              <a:rPr sz="1800" dirty="0">
                <a:latin typeface="Calibri"/>
                <a:cs typeface="Calibri"/>
              </a:rPr>
              <a:t>0,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1, 2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hold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metadata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about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Filesystem.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DBNs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hold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regular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93594" y="1886457"/>
            <a:ext cx="7666355" cy="1573530"/>
            <a:chOff x="2593594" y="1886457"/>
            <a:chExt cx="7666355" cy="157353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9944" y="1892807"/>
              <a:ext cx="7653528" cy="15605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99944" y="1892807"/>
              <a:ext cx="7653655" cy="1560830"/>
            </a:xfrm>
            <a:custGeom>
              <a:avLst/>
              <a:gdLst/>
              <a:ahLst/>
              <a:cxnLst/>
              <a:rect l="l" t="t" r="r" b="b"/>
              <a:pathLst>
                <a:path w="7653655" h="1560829">
                  <a:moveTo>
                    <a:pt x="0" y="260095"/>
                  </a:moveTo>
                  <a:lnTo>
                    <a:pt x="4190" y="213346"/>
                  </a:lnTo>
                  <a:lnTo>
                    <a:pt x="16273" y="169344"/>
                  </a:lnTo>
                  <a:lnTo>
                    <a:pt x="35512" y="128825"/>
                  </a:lnTo>
                  <a:lnTo>
                    <a:pt x="61174" y="92523"/>
                  </a:lnTo>
                  <a:lnTo>
                    <a:pt x="92523" y="61174"/>
                  </a:lnTo>
                  <a:lnTo>
                    <a:pt x="128825" y="35512"/>
                  </a:lnTo>
                  <a:lnTo>
                    <a:pt x="169344" y="16273"/>
                  </a:lnTo>
                  <a:lnTo>
                    <a:pt x="213346" y="4190"/>
                  </a:lnTo>
                  <a:lnTo>
                    <a:pt x="260095" y="0"/>
                  </a:lnTo>
                  <a:lnTo>
                    <a:pt x="7393432" y="0"/>
                  </a:lnTo>
                  <a:lnTo>
                    <a:pt x="7440181" y="4190"/>
                  </a:lnTo>
                  <a:lnTo>
                    <a:pt x="7484183" y="16273"/>
                  </a:lnTo>
                  <a:lnTo>
                    <a:pt x="7524702" y="35512"/>
                  </a:lnTo>
                  <a:lnTo>
                    <a:pt x="7561004" y="61174"/>
                  </a:lnTo>
                  <a:lnTo>
                    <a:pt x="7592353" y="92523"/>
                  </a:lnTo>
                  <a:lnTo>
                    <a:pt x="7618015" y="128825"/>
                  </a:lnTo>
                  <a:lnTo>
                    <a:pt x="7637254" y="169344"/>
                  </a:lnTo>
                  <a:lnTo>
                    <a:pt x="7649337" y="213346"/>
                  </a:lnTo>
                  <a:lnTo>
                    <a:pt x="7653528" y="260095"/>
                  </a:lnTo>
                  <a:lnTo>
                    <a:pt x="7653528" y="1300479"/>
                  </a:lnTo>
                  <a:lnTo>
                    <a:pt x="7649337" y="1347229"/>
                  </a:lnTo>
                  <a:lnTo>
                    <a:pt x="7637254" y="1391231"/>
                  </a:lnTo>
                  <a:lnTo>
                    <a:pt x="7618015" y="1431750"/>
                  </a:lnTo>
                  <a:lnTo>
                    <a:pt x="7592353" y="1468052"/>
                  </a:lnTo>
                  <a:lnTo>
                    <a:pt x="7561004" y="1499401"/>
                  </a:lnTo>
                  <a:lnTo>
                    <a:pt x="7524702" y="1525063"/>
                  </a:lnTo>
                  <a:lnTo>
                    <a:pt x="7484183" y="1544302"/>
                  </a:lnTo>
                  <a:lnTo>
                    <a:pt x="7440181" y="1556385"/>
                  </a:lnTo>
                  <a:lnTo>
                    <a:pt x="7393432" y="1560576"/>
                  </a:lnTo>
                  <a:lnTo>
                    <a:pt x="260095" y="1560576"/>
                  </a:lnTo>
                  <a:lnTo>
                    <a:pt x="213346" y="1556385"/>
                  </a:lnTo>
                  <a:lnTo>
                    <a:pt x="169344" y="1544302"/>
                  </a:lnTo>
                  <a:lnTo>
                    <a:pt x="128825" y="1525063"/>
                  </a:lnTo>
                  <a:lnTo>
                    <a:pt x="92523" y="1499401"/>
                  </a:lnTo>
                  <a:lnTo>
                    <a:pt x="61174" y="1468052"/>
                  </a:lnTo>
                  <a:lnTo>
                    <a:pt x="35512" y="1431750"/>
                  </a:lnTo>
                  <a:lnTo>
                    <a:pt x="16273" y="1391231"/>
                  </a:lnTo>
                  <a:lnTo>
                    <a:pt x="4190" y="1347229"/>
                  </a:lnTo>
                  <a:lnTo>
                    <a:pt x="0" y="1300479"/>
                  </a:lnTo>
                  <a:lnTo>
                    <a:pt x="0" y="260095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63392" y="2520822"/>
              <a:ext cx="248920" cy="476884"/>
            </a:xfrm>
            <a:custGeom>
              <a:avLst/>
              <a:gdLst/>
              <a:ahLst/>
              <a:cxnLst/>
              <a:rect l="l" t="t" r="r" b="b"/>
              <a:pathLst>
                <a:path w="248920" h="476885">
                  <a:moveTo>
                    <a:pt x="208305" y="411704"/>
                  </a:moveTo>
                  <a:lnTo>
                    <a:pt x="180086" y="426212"/>
                  </a:lnTo>
                  <a:lnTo>
                    <a:pt x="248666" y="476630"/>
                  </a:lnTo>
                  <a:lnTo>
                    <a:pt x="248106" y="423037"/>
                  </a:lnTo>
                  <a:lnTo>
                    <a:pt x="214122" y="423037"/>
                  </a:lnTo>
                  <a:lnTo>
                    <a:pt x="208305" y="411704"/>
                  </a:lnTo>
                  <a:close/>
                </a:path>
                <a:path w="248920" h="476885">
                  <a:moveTo>
                    <a:pt x="219618" y="405889"/>
                  </a:moveTo>
                  <a:lnTo>
                    <a:pt x="208305" y="411704"/>
                  </a:lnTo>
                  <a:lnTo>
                    <a:pt x="214122" y="423037"/>
                  </a:lnTo>
                  <a:lnTo>
                    <a:pt x="225425" y="417194"/>
                  </a:lnTo>
                  <a:lnTo>
                    <a:pt x="219618" y="405889"/>
                  </a:lnTo>
                  <a:close/>
                </a:path>
                <a:path w="248920" h="476885">
                  <a:moveTo>
                    <a:pt x="247777" y="391413"/>
                  </a:moveTo>
                  <a:lnTo>
                    <a:pt x="219618" y="405889"/>
                  </a:lnTo>
                  <a:lnTo>
                    <a:pt x="225425" y="417194"/>
                  </a:lnTo>
                  <a:lnTo>
                    <a:pt x="214122" y="423037"/>
                  </a:lnTo>
                  <a:lnTo>
                    <a:pt x="248106" y="423037"/>
                  </a:lnTo>
                  <a:lnTo>
                    <a:pt x="247777" y="391413"/>
                  </a:lnTo>
                  <a:close/>
                </a:path>
                <a:path w="248920" h="476885">
                  <a:moveTo>
                    <a:pt x="11175" y="0"/>
                  </a:moveTo>
                  <a:lnTo>
                    <a:pt x="0" y="5841"/>
                  </a:lnTo>
                  <a:lnTo>
                    <a:pt x="208305" y="411704"/>
                  </a:lnTo>
                  <a:lnTo>
                    <a:pt x="219618" y="405889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782570" y="1913890"/>
            <a:ext cx="1197610" cy="563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1755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I</a:t>
            </a:r>
            <a:r>
              <a:rPr sz="1350" spc="-5" dirty="0">
                <a:latin typeface="Calibri"/>
                <a:cs typeface="Calibri"/>
              </a:rPr>
              <a:t>nod</a:t>
            </a:r>
            <a:r>
              <a:rPr sz="1350" spc="-10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1350" spc="-5" dirty="0">
                <a:latin typeface="Calibri"/>
                <a:cs typeface="Calibri"/>
              </a:rPr>
              <a:t>Superblock</a:t>
            </a:r>
            <a:endParaRPr sz="1350">
              <a:latin typeface="Calibri"/>
              <a:cs typeface="Calibri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273552" y="2991611"/>
          <a:ext cx="5101589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0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1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2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3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4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5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6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7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8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9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spc="-5" dirty="0">
                          <a:latin typeface="Calibri"/>
                          <a:cs typeface="Calibri"/>
                        </a:rPr>
                        <a:t>10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3736847" y="2191257"/>
            <a:ext cx="253365" cy="806450"/>
          </a:xfrm>
          <a:custGeom>
            <a:avLst/>
            <a:gdLst/>
            <a:ahLst/>
            <a:cxnLst/>
            <a:rect l="l" t="t" r="r" b="b"/>
            <a:pathLst>
              <a:path w="253364" h="806450">
                <a:moveTo>
                  <a:pt x="210606" y="734931"/>
                </a:moveTo>
                <a:lnTo>
                  <a:pt x="180086" y="743712"/>
                </a:lnTo>
                <a:lnTo>
                  <a:pt x="237871" y="806322"/>
                </a:lnTo>
                <a:lnTo>
                  <a:pt x="248827" y="747140"/>
                </a:lnTo>
                <a:lnTo>
                  <a:pt x="214122" y="747140"/>
                </a:lnTo>
                <a:lnTo>
                  <a:pt x="210606" y="734931"/>
                </a:lnTo>
                <a:close/>
              </a:path>
              <a:path w="253364" h="806450">
                <a:moveTo>
                  <a:pt x="222811" y="731420"/>
                </a:moveTo>
                <a:lnTo>
                  <a:pt x="210606" y="734931"/>
                </a:lnTo>
                <a:lnTo>
                  <a:pt x="214122" y="747140"/>
                </a:lnTo>
                <a:lnTo>
                  <a:pt x="226313" y="743584"/>
                </a:lnTo>
                <a:lnTo>
                  <a:pt x="222811" y="731420"/>
                </a:lnTo>
                <a:close/>
              </a:path>
              <a:path w="253364" h="806450">
                <a:moveTo>
                  <a:pt x="253364" y="722629"/>
                </a:moveTo>
                <a:lnTo>
                  <a:pt x="222811" y="731420"/>
                </a:lnTo>
                <a:lnTo>
                  <a:pt x="226313" y="743584"/>
                </a:lnTo>
                <a:lnTo>
                  <a:pt x="214122" y="747140"/>
                </a:lnTo>
                <a:lnTo>
                  <a:pt x="248827" y="747140"/>
                </a:lnTo>
                <a:lnTo>
                  <a:pt x="253364" y="722629"/>
                </a:lnTo>
                <a:close/>
              </a:path>
              <a:path w="253364" h="806450">
                <a:moveTo>
                  <a:pt x="12191" y="0"/>
                </a:moveTo>
                <a:lnTo>
                  <a:pt x="0" y="3555"/>
                </a:lnTo>
                <a:lnTo>
                  <a:pt x="210606" y="734931"/>
                </a:lnTo>
                <a:lnTo>
                  <a:pt x="222811" y="731420"/>
                </a:lnTo>
                <a:lnTo>
                  <a:pt x="1219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470772" y="2967354"/>
            <a:ext cx="324485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latin typeface="Calibri"/>
                <a:cs typeface="Calibri"/>
              </a:rPr>
              <a:t>.</a:t>
            </a:r>
            <a:r>
              <a:rPr sz="1350" b="1" spc="-4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.</a:t>
            </a:r>
            <a:r>
              <a:rPr sz="1350" b="1" spc="-3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.</a:t>
            </a:r>
            <a:r>
              <a:rPr sz="1350" b="1" spc="-3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350" b="1" dirty="0"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63717" y="2246503"/>
            <a:ext cx="35179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Calibri"/>
                <a:cs typeface="Calibri"/>
              </a:rPr>
              <a:t>D</a:t>
            </a:r>
            <a:r>
              <a:rPr sz="1350" spc="-15" dirty="0">
                <a:latin typeface="Calibri"/>
                <a:cs typeface="Calibri"/>
              </a:rPr>
              <a:t>at</a:t>
            </a:r>
            <a:r>
              <a:rPr sz="1350" dirty="0">
                <a:latin typeface="Calibri"/>
                <a:cs typeface="Calibri"/>
              </a:rPr>
              <a:t>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03979" y="2518917"/>
            <a:ext cx="5207000" cy="508000"/>
          </a:xfrm>
          <a:custGeom>
            <a:avLst/>
            <a:gdLst/>
            <a:ahLst/>
            <a:cxnLst/>
            <a:rect l="l" t="t" r="r" b="b"/>
            <a:pathLst>
              <a:path w="5207000" h="508000">
                <a:moveTo>
                  <a:pt x="76200" y="403352"/>
                </a:moveTo>
                <a:lnTo>
                  <a:pt x="44513" y="402247"/>
                </a:lnTo>
                <a:lnTo>
                  <a:pt x="56515" y="59944"/>
                </a:lnTo>
                <a:lnTo>
                  <a:pt x="43815" y="59436"/>
                </a:lnTo>
                <a:lnTo>
                  <a:pt x="31813" y="401802"/>
                </a:lnTo>
                <a:lnTo>
                  <a:pt x="0" y="400685"/>
                </a:lnTo>
                <a:lnTo>
                  <a:pt x="35433" y="478155"/>
                </a:lnTo>
                <a:lnTo>
                  <a:pt x="69824" y="415036"/>
                </a:lnTo>
                <a:lnTo>
                  <a:pt x="76200" y="403352"/>
                </a:lnTo>
                <a:close/>
              </a:path>
              <a:path w="5207000" h="508000">
                <a:moveTo>
                  <a:pt x="5202948" y="475932"/>
                </a:moveTo>
                <a:lnTo>
                  <a:pt x="5135499" y="431800"/>
                </a:lnTo>
                <a:lnTo>
                  <a:pt x="5131790" y="463359"/>
                </a:lnTo>
                <a:lnTo>
                  <a:pt x="1156335" y="0"/>
                </a:lnTo>
                <a:lnTo>
                  <a:pt x="1155585" y="6210"/>
                </a:lnTo>
                <a:lnTo>
                  <a:pt x="1152017" y="1143"/>
                </a:lnTo>
                <a:lnTo>
                  <a:pt x="556907" y="428853"/>
                </a:lnTo>
                <a:lnTo>
                  <a:pt x="538353" y="402971"/>
                </a:lnTo>
                <a:lnTo>
                  <a:pt x="498729" y="478409"/>
                </a:lnTo>
                <a:lnTo>
                  <a:pt x="582803" y="464947"/>
                </a:lnTo>
                <a:lnTo>
                  <a:pt x="569595" y="446532"/>
                </a:lnTo>
                <a:lnTo>
                  <a:pt x="564273" y="439127"/>
                </a:lnTo>
                <a:lnTo>
                  <a:pt x="1156525" y="13601"/>
                </a:lnTo>
                <a:lnTo>
                  <a:pt x="2279408" y="456361"/>
                </a:lnTo>
                <a:lnTo>
                  <a:pt x="2267712" y="485902"/>
                </a:lnTo>
                <a:lnTo>
                  <a:pt x="2352675" y="478409"/>
                </a:lnTo>
                <a:lnTo>
                  <a:pt x="2337054" y="461010"/>
                </a:lnTo>
                <a:lnTo>
                  <a:pt x="2295779" y="415036"/>
                </a:lnTo>
                <a:lnTo>
                  <a:pt x="2284082" y="444550"/>
                </a:lnTo>
                <a:lnTo>
                  <a:pt x="1203464" y="18376"/>
                </a:lnTo>
                <a:lnTo>
                  <a:pt x="5130304" y="475932"/>
                </a:lnTo>
                <a:lnTo>
                  <a:pt x="5143030" y="475932"/>
                </a:lnTo>
                <a:lnTo>
                  <a:pt x="5202948" y="475932"/>
                </a:lnTo>
                <a:close/>
              </a:path>
              <a:path w="5207000" h="508000">
                <a:moveTo>
                  <a:pt x="5206746" y="478409"/>
                </a:moveTo>
                <a:lnTo>
                  <a:pt x="5205184" y="477393"/>
                </a:lnTo>
                <a:lnTo>
                  <a:pt x="5142865" y="477393"/>
                </a:lnTo>
                <a:lnTo>
                  <a:pt x="5130139" y="477393"/>
                </a:lnTo>
                <a:lnTo>
                  <a:pt x="5126609" y="507492"/>
                </a:lnTo>
                <a:lnTo>
                  <a:pt x="5206746" y="478409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084065" y="2300097"/>
            <a:ext cx="67437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Directory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8915400" y="2997707"/>
            <a:ext cx="463550" cy="274320"/>
          </a:xfrm>
          <a:prstGeom prst="rect">
            <a:avLst/>
          </a:prstGeom>
          <a:ln w="12192">
            <a:solidFill>
              <a:srgbClr val="2E528F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98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78695" y="2997707"/>
            <a:ext cx="463550" cy="274320"/>
          </a:xfrm>
          <a:prstGeom prst="rect">
            <a:avLst/>
          </a:prstGeom>
          <a:ln w="12192">
            <a:solidFill>
              <a:srgbClr val="2E528F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99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99913" y="1579879"/>
            <a:ext cx="1906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Contents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BFSDISK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2217" y="1628901"/>
            <a:ext cx="7666355" cy="1574800"/>
            <a:chOff x="2252217" y="1628901"/>
            <a:chExt cx="7666355" cy="1574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8567" y="1635251"/>
              <a:ext cx="7653528" cy="15621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58567" y="1635251"/>
              <a:ext cx="7653655" cy="1562100"/>
            </a:xfrm>
            <a:custGeom>
              <a:avLst/>
              <a:gdLst/>
              <a:ahLst/>
              <a:cxnLst/>
              <a:rect l="l" t="t" r="r" b="b"/>
              <a:pathLst>
                <a:path w="7653655" h="1562100">
                  <a:moveTo>
                    <a:pt x="0" y="260350"/>
                  </a:moveTo>
                  <a:lnTo>
                    <a:pt x="4195" y="213557"/>
                  </a:lnTo>
                  <a:lnTo>
                    <a:pt x="16290" y="169514"/>
                  </a:lnTo>
                  <a:lnTo>
                    <a:pt x="35550" y="128956"/>
                  </a:lnTo>
                  <a:lnTo>
                    <a:pt x="61238" y="92619"/>
                  </a:lnTo>
                  <a:lnTo>
                    <a:pt x="92619" y="61238"/>
                  </a:lnTo>
                  <a:lnTo>
                    <a:pt x="128956" y="35550"/>
                  </a:lnTo>
                  <a:lnTo>
                    <a:pt x="169514" y="16290"/>
                  </a:lnTo>
                  <a:lnTo>
                    <a:pt x="213557" y="4195"/>
                  </a:lnTo>
                  <a:lnTo>
                    <a:pt x="260350" y="0"/>
                  </a:lnTo>
                  <a:lnTo>
                    <a:pt x="7393178" y="0"/>
                  </a:lnTo>
                  <a:lnTo>
                    <a:pt x="7439970" y="4195"/>
                  </a:lnTo>
                  <a:lnTo>
                    <a:pt x="7484013" y="16290"/>
                  </a:lnTo>
                  <a:lnTo>
                    <a:pt x="7524571" y="35550"/>
                  </a:lnTo>
                  <a:lnTo>
                    <a:pt x="7560908" y="61238"/>
                  </a:lnTo>
                  <a:lnTo>
                    <a:pt x="7592289" y="92619"/>
                  </a:lnTo>
                  <a:lnTo>
                    <a:pt x="7617977" y="128956"/>
                  </a:lnTo>
                  <a:lnTo>
                    <a:pt x="7637237" y="169514"/>
                  </a:lnTo>
                  <a:lnTo>
                    <a:pt x="7649332" y="213557"/>
                  </a:lnTo>
                  <a:lnTo>
                    <a:pt x="7653528" y="260350"/>
                  </a:lnTo>
                  <a:lnTo>
                    <a:pt x="7653528" y="1301750"/>
                  </a:lnTo>
                  <a:lnTo>
                    <a:pt x="7649332" y="1348542"/>
                  </a:lnTo>
                  <a:lnTo>
                    <a:pt x="7637237" y="1392585"/>
                  </a:lnTo>
                  <a:lnTo>
                    <a:pt x="7617977" y="1433143"/>
                  </a:lnTo>
                  <a:lnTo>
                    <a:pt x="7592289" y="1469480"/>
                  </a:lnTo>
                  <a:lnTo>
                    <a:pt x="7560908" y="1500861"/>
                  </a:lnTo>
                  <a:lnTo>
                    <a:pt x="7524571" y="1526549"/>
                  </a:lnTo>
                  <a:lnTo>
                    <a:pt x="7484013" y="1545809"/>
                  </a:lnTo>
                  <a:lnTo>
                    <a:pt x="7439970" y="1557904"/>
                  </a:lnTo>
                  <a:lnTo>
                    <a:pt x="7393178" y="1562100"/>
                  </a:lnTo>
                  <a:lnTo>
                    <a:pt x="260350" y="1562100"/>
                  </a:lnTo>
                  <a:lnTo>
                    <a:pt x="213557" y="1557904"/>
                  </a:lnTo>
                  <a:lnTo>
                    <a:pt x="169514" y="1545809"/>
                  </a:lnTo>
                  <a:lnTo>
                    <a:pt x="128956" y="1526549"/>
                  </a:lnTo>
                  <a:lnTo>
                    <a:pt x="92619" y="1500861"/>
                  </a:lnTo>
                  <a:lnTo>
                    <a:pt x="61238" y="1469480"/>
                  </a:lnTo>
                  <a:lnTo>
                    <a:pt x="35550" y="1433143"/>
                  </a:lnTo>
                  <a:lnTo>
                    <a:pt x="16290" y="1392585"/>
                  </a:lnTo>
                  <a:lnTo>
                    <a:pt x="4195" y="1348542"/>
                  </a:lnTo>
                  <a:lnTo>
                    <a:pt x="0" y="1301750"/>
                  </a:lnTo>
                  <a:lnTo>
                    <a:pt x="0" y="260350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17975" y="669493"/>
            <a:ext cx="30924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BFS</a:t>
            </a:r>
            <a:r>
              <a:rPr spc="-45" dirty="0"/>
              <a:t> </a:t>
            </a:r>
            <a:r>
              <a:rPr dirty="0"/>
              <a:t>:</a:t>
            </a:r>
            <a:r>
              <a:rPr spc="-50" dirty="0"/>
              <a:t> </a:t>
            </a:r>
            <a:r>
              <a:rPr dirty="0"/>
              <a:t>SuperBlock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41829" y="1988058"/>
            <a:ext cx="80137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Superblock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22016" y="1933701"/>
            <a:ext cx="728345" cy="806450"/>
          </a:xfrm>
          <a:custGeom>
            <a:avLst/>
            <a:gdLst/>
            <a:ahLst/>
            <a:cxnLst/>
            <a:rect l="l" t="t" r="r" b="b"/>
            <a:pathLst>
              <a:path w="728345" h="806450">
                <a:moveTo>
                  <a:pt x="248666" y="806196"/>
                </a:moveTo>
                <a:lnTo>
                  <a:pt x="248094" y="752602"/>
                </a:lnTo>
                <a:lnTo>
                  <a:pt x="247777" y="720979"/>
                </a:lnTo>
                <a:lnTo>
                  <a:pt x="219608" y="735457"/>
                </a:lnTo>
                <a:lnTo>
                  <a:pt x="11176" y="329565"/>
                </a:lnTo>
                <a:lnTo>
                  <a:pt x="0" y="335407"/>
                </a:lnTo>
                <a:lnTo>
                  <a:pt x="208305" y="741273"/>
                </a:lnTo>
                <a:lnTo>
                  <a:pt x="180086" y="755777"/>
                </a:lnTo>
                <a:lnTo>
                  <a:pt x="248666" y="806196"/>
                </a:lnTo>
                <a:close/>
              </a:path>
              <a:path w="728345" h="806450">
                <a:moveTo>
                  <a:pt x="728345" y="722630"/>
                </a:moveTo>
                <a:lnTo>
                  <a:pt x="697788" y="731431"/>
                </a:lnTo>
                <a:lnTo>
                  <a:pt x="487172" y="0"/>
                </a:lnTo>
                <a:lnTo>
                  <a:pt x="474980" y="3556"/>
                </a:lnTo>
                <a:lnTo>
                  <a:pt x="685584" y="734936"/>
                </a:lnTo>
                <a:lnTo>
                  <a:pt x="655066" y="743712"/>
                </a:lnTo>
                <a:lnTo>
                  <a:pt x="712851" y="806323"/>
                </a:lnTo>
                <a:lnTo>
                  <a:pt x="723798" y="747141"/>
                </a:lnTo>
                <a:lnTo>
                  <a:pt x="728345" y="72263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46551" y="1656969"/>
            <a:ext cx="49212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I</a:t>
            </a:r>
            <a:r>
              <a:rPr sz="1350" spc="-5" dirty="0">
                <a:latin typeface="Calibri"/>
                <a:cs typeface="Calibri"/>
              </a:rPr>
              <a:t>nod</a:t>
            </a:r>
            <a:r>
              <a:rPr sz="1350" spc="-10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933700" y="2734055"/>
          <a:ext cx="5100319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48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0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1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2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3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4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5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6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7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8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9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spc="-5" dirty="0">
                          <a:latin typeface="Calibri"/>
                          <a:cs typeface="Calibri"/>
                        </a:rPr>
                        <a:t>10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8129778" y="2710434"/>
            <a:ext cx="324485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latin typeface="Calibri"/>
                <a:cs typeface="Calibri"/>
              </a:rPr>
              <a:t>.</a:t>
            </a:r>
            <a:r>
              <a:rPr sz="1350" b="1" spc="-4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.</a:t>
            </a:r>
            <a:r>
              <a:rPr sz="1350" b="1" spc="-3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.</a:t>
            </a:r>
            <a:r>
              <a:rPr sz="1350" b="1" spc="-3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350" b="1" dirty="0"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22850" y="1989582"/>
            <a:ext cx="35179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Calibri"/>
                <a:cs typeface="Calibri"/>
              </a:rPr>
              <a:t>D</a:t>
            </a:r>
            <a:r>
              <a:rPr sz="1350" spc="-15" dirty="0">
                <a:latin typeface="Calibri"/>
                <a:cs typeface="Calibri"/>
              </a:rPr>
              <a:t>at</a:t>
            </a:r>
            <a:r>
              <a:rPr sz="1350" dirty="0">
                <a:latin typeface="Calibri"/>
                <a:cs typeface="Calibri"/>
              </a:rPr>
              <a:t>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62603" y="2261361"/>
            <a:ext cx="5207000" cy="508000"/>
          </a:xfrm>
          <a:custGeom>
            <a:avLst/>
            <a:gdLst/>
            <a:ahLst/>
            <a:cxnLst/>
            <a:rect l="l" t="t" r="r" b="b"/>
            <a:pathLst>
              <a:path w="5207000" h="508000">
                <a:moveTo>
                  <a:pt x="76200" y="404876"/>
                </a:moveTo>
                <a:lnTo>
                  <a:pt x="44513" y="403771"/>
                </a:lnTo>
                <a:lnTo>
                  <a:pt x="56515" y="61468"/>
                </a:lnTo>
                <a:lnTo>
                  <a:pt x="43815" y="60960"/>
                </a:lnTo>
                <a:lnTo>
                  <a:pt x="31813" y="403326"/>
                </a:lnTo>
                <a:lnTo>
                  <a:pt x="0" y="402209"/>
                </a:lnTo>
                <a:lnTo>
                  <a:pt x="35433" y="479679"/>
                </a:lnTo>
                <a:lnTo>
                  <a:pt x="69824" y="416560"/>
                </a:lnTo>
                <a:lnTo>
                  <a:pt x="76200" y="404876"/>
                </a:lnTo>
                <a:close/>
              </a:path>
              <a:path w="5207000" h="508000">
                <a:moveTo>
                  <a:pt x="5202948" y="475932"/>
                </a:moveTo>
                <a:lnTo>
                  <a:pt x="5135499" y="431800"/>
                </a:lnTo>
                <a:lnTo>
                  <a:pt x="5131790" y="463359"/>
                </a:lnTo>
                <a:lnTo>
                  <a:pt x="1156335" y="0"/>
                </a:lnTo>
                <a:lnTo>
                  <a:pt x="1155585" y="6210"/>
                </a:lnTo>
                <a:lnTo>
                  <a:pt x="1152017" y="1143"/>
                </a:lnTo>
                <a:lnTo>
                  <a:pt x="556907" y="428853"/>
                </a:lnTo>
                <a:lnTo>
                  <a:pt x="538353" y="402971"/>
                </a:lnTo>
                <a:lnTo>
                  <a:pt x="498729" y="478409"/>
                </a:lnTo>
                <a:lnTo>
                  <a:pt x="582803" y="464947"/>
                </a:lnTo>
                <a:lnTo>
                  <a:pt x="569595" y="446532"/>
                </a:lnTo>
                <a:lnTo>
                  <a:pt x="564273" y="439127"/>
                </a:lnTo>
                <a:lnTo>
                  <a:pt x="1156525" y="13601"/>
                </a:lnTo>
                <a:lnTo>
                  <a:pt x="2279408" y="456361"/>
                </a:lnTo>
                <a:lnTo>
                  <a:pt x="2267712" y="485902"/>
                </a:lnTo>
                <a:lnTo>
                  <a:pt x="2352675" y="478409"/>
                </a:lnTo>
                <a:lnTo>
                  <a:pt x="2337054" y="461010"/>
                </a:lnTo>
                <a:lnTo>
                  <a:pt x="2295779" y="415036"/>
                </a:lnTo>
                <a:lnTo>
                  <a:pt x="2284082" y="444550"/>
                </a:lnTo>
                <a:lnTo>
                  <a:pt x="1203464" y="18376"/>
                </a:lnTo>
                <a:lnTo>
                  <a:pt x="5130304" y="475932"/>
                </a:lnTo>
                <a:lnTo>
                  <a:pt x="5143030" y="475932"/>
                </a:lnTo>
                <a:lnTo>
                  <a:pt x="5202948" y="475932"/>
                </a:lnTo>
                <a:close/>
              </a:path>
              <a:path w="5207000" h="508000">
                <a:moveTo>
                  <a:pt x="5206746" y="478409"/>
                </a:moveTo>
                <a:lnTo>
                  <a:pt x="5205184" y="477393"/>
                </a:lnTo>
                <a:lnTo>
                  <a:pt x="5142865" y="477393"/>
                </a:lnTo>
                <a:lnTo>
                  <a:pt x="5130139" y="477393"/>
                </a:lnTo>
                <a:lnTo>
                  <a:pt x="5126609" y="507492"/>
                </a:lnTo>
                <a:lnTo>
                  <a:pt x="5206746" y="478409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743071" y="2043176"/>
            <a:ext cx="67437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Directory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74023" y="2740151"/>
            <a:ext cx="463550" cy="274320"/>
          </a:xfrm>
          <a:prstGeom prst="rect">
            <a:avLst/>
          </a:prstGeom>
          <a:ln w="12192">
            <a:solidFill>
              <a:srgbClr val="2E528F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98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37319" y="2740151"/>
            <a:ext cx="463550" cy="274320"/>
          </a:xfrm>
          <a:prstGeom prst="rect">
            <a:avLst/>
          </a:prstGeom>
          <a:ln w="12192">
            <a:solidFill>
              <a:srgbClr val="2E528F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99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8572" y="4283964"/>
            <a:ext cx="5999987" cy="117043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528572" y="4283964"/>
            <a:ext cx="6000115" cy="1114408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  <a:tabLst>
                <a:tab pos="1862455" algn="l"/>
              </a:tabLst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typedef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struct</a:t>
            </a:r>
            <a:r>
              <a:rPr sz="1400" spc="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{	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4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SuperBlock</a:t>
            </a:r>
            <a:endParaRPr sz="1400" dirty="0">
              <a:latin typeface="Consolas"/>
              <a:cs typeface="Consolas"/>
            </a:endParaRPr>
          </a:p>
          <a:p>
            <a:pPr marL="288290" marR="486409">
              <a:lnSpc>
                <a:spcPct val="100000"/>
              </a:lnSpc>
              <a:tabLst>
                <a:tab pos="1862455" algn="l"/>
              </a:tabLst>
            </a:pPr>
            <a:r>
              <a:rPr sz="1400" dirty="0">
                <a:latin typeface="Consolas"/>
                <a:cs typeface="Consolas"/>
              </a:rPr>
              <a:t>i16</a:t>
            </a:r>
            <a:r>
              <a:rPr sz="1400" spc="3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numBlocks;	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total</a:t>
            </a:r>
            <a:r>
              <a:rPr sz="14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#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of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blocks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in</a:t>
            </a:r>
            <a:r>
              <a:rPr sz="14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BFSDISK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=</a:t>
            </a:r>
            <a:r>
              <a:rPr lang="en-US" sz="1400" dirty="0">
                <a:solidFill>
                  <a:srgbClr val="008000"/>
                </a:solidFill>
                <a:latin typeface="Consolas"/>
                <a:cs typeface="Consolas"/>
              </a:rPr>
              <a:t> 100</a:t>
            </a:r>
            <a:r>
              <a:rPr sz="14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i16</a:t>
            </a:r>
            <a:r>
              <a:rPr sz="1400" spc="3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numInodes;	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// total</a:t>
            </a:r>
            <a:r>
              <a:rPr sz="14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#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of inodes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= 8</a:t>
            </a:r>
            <a:endParaRPr sz="1400" dirty="0">
              <a:latin typeface="Consolas"/>
              <a:cs typeface="Consolas"/>
            </a:endParaRPr>
          </a:p>
          <a:p>
            <a:pPr marL="288290">
              <a:lnSpc>
                <a:spcPct val="100000"/>
              </a:lnSpc>
              <a:tabLst>
                <a:tab pos="1862455" algn="l"/>
              </a:tabLst>
            </a:pPr>
            <a:r>
              <a:rPr sz="1400" dirty="0">
                <a:latin typeface="Consolas"/>
                <a:cs typeface="Consolas"/>
              </a:rPr>
              <a:t>i16</a:t>
            </a:r>
            <a:r>
              <a:rPr sz="1400" spc="3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firstFree;	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// DBN of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first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free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block</a:t>
            </a:r>
            <a:endParaRPr sz="1400" dirty="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}</a:t>
            </a:r>
            <a:r>
              <a:rPr sz="1400" spc="-4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Super;</a:t>
            </a: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90916" y="4654296"/>
            <a:ext cx="2453639" cy="64617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090916" y="4654296"/>
            <a:ext cx="2453640" cy="64643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2075" marR="93345">
              <a:lnSpc>
                <a:spcPct val="100000"/>
              </a:lnSpc>
              <a:spcBef>
                <a:spcPts val="244"/>
              </a:spcBef>
            </a:pPr>
            <a:r>
              <a:rPr sz="1800" spc="-5" dirty="0">
                <a:latin typeface="Calibri"/>
                <a:cs typeface="Calibri"/>
              </a:rPr>
              <a:t>Just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6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bytes,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but</a:t>
            </a:r>
            <a:r>
              <a:rPr sz="1800" spc="-10" dirty="0">
                <a:latin typeface="Calibri"/>
                <a:cs typeface="Calibri"/>
              </a:rPr>
              <a:t> we </a:t>
            </a:r>
            <a:r>
              <a:rPr sz="1800" spc="-5" dirty="0">
                <a:latin typeface="Calibri"/>
                <a:cs typeface="Calibri"/>
              </a:rPr>
              <a:t>give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Disk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Block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2217" y="943102"/>
            <a:ext cx="7666355" cy="1573530"/>
            <a:chOff x="2252217" y="943102"/>
            <a:chExt cx="7666355" cy="1573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8567" y="949452"/>
              <a:ext cx="7653528" cy="15605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58567" y="949452"/>
              <a:ext cx="7653655" cy="1560830"/>
            </a:xfrm>
            <a:custGeom>
              <a:avLst/>
              <a:gdLst/>
              <a:ahLst/>
              <a:cxnLst/>
              <a:rect l="l" t="t" r="r" b="b"/>
              <a:pathLst>
                <a:path w="7653655" h="1560830">
                  <a:moveTo>
                    <a:pt x="0" y="260096"/>
                  </a:moveTo>
                  <a:lnTo>
                    <a:pt x="4190" y="213346"/>
                  </a:lnTo>
                  <a:lnTo>
                    <a:pt x="16273" y="169344"/>
                  </a:lnTo>
                  <a:lnTo>
                    <a:pt x="35512" y="128825"/>
                  </a:lnTo>
                  <a:lnTo>
                    <a:pt x="61174" y="92523"/>
                  </a:lnTo>
                  <a:lnTo>
                    <a:pt x="92523" y="61174"/>
                  </a:lnTo>
                  <a:lnTo>
                    <a:pt x="128825" y="35512"/>
                  </a:lnTo>
                  <a:lnTo>
                    <a:pt x="169344" y="16273"/>
                  </a:lnTo>
                  <a:lnTo>
                    <a:pt x="213346" y="4190"/>
                  </a:lnTo>
                  <a:lnTo>
                    <a:pt x="260095" y="0"/>
                  </a:lnTo>
                  <a:lnTo>
                    <a:pt x="7393432" y="0"/>
                  </a:lnTo>
                  <a:lnTo>
                    <a:pt x="7440181" y="4190"/>
                  </a:lnTo>
                  <a:lnTo>
                    <a:pt x="7484183" y="16273"/>
                  </a:lnTo>
                  <a:lnTo>
                    <a:pt x="7524702" y="35512"/>
                  </a:lnTo>
                  <a:lnTo>
                    <a:pt x="7561004" y="61174"/>
                  </a:lnTo>
                  <a:lnTo>
                    <a:pt x="7592353" y="92523"/>
                  </a:lnTo>
                  <a:lnTo>
                    <a:pt x="7618015" y="128825"/>
                  </a:lnTo>
                  <a:lnTo>
                    <a:pt x="7637254" y="169344"/>
                  </a:lnTo>
                  <a:lnTo>
                    <a:pt x="7649337" y="213346"/>
                  </a:lnTo>
                  <a:lnTo>
                    <a:pt x="7653528" y="260096"/>
                  </a:lnTo>
                  <a:lnTo>
                    <a:pt x="7653528" y="1300480"/>
                  </a:lnTo>
                  <a:lnTo>
                    <a:pt x="7649337" y="1347229"/>
                  </a:lnTo>
                  <a:lnTo>
                    <a:pt x="7637254" y="1391231"/>
                  </a:lnTo>
                  <a:lnTo>
                    <a:pt x="7618015" y="1431750"/>
                  </a:lnTo>
                  <a:lnTo>
                    <a:pt x="7592353" y="1468052"/>
                  </a:lnTo>
                  <a:lnTo>
                    <a:pt x="7561004" y="1499401"/>
                  </a:lnTo>
                  <a:lnTo>
                    <a:pt x="7524702" y="1525063"/>
                  </a:lnTo>
                  <a:lnTo>
                    <a:pt x="7484183" y="1544302"/>
                  </a:lnTo>
                  <a:lnTo>
                    <a:pt x="7440181" y="1556385"/>
                  </a:lnTo>
                  <a:lnTo>
                    <a:pt x="7393432" y="1560576"/>
                  </a:lnTo>
                  <a:lnTo>
                    <a:pt x="260095" y="1560576"/>
                  </a:lnTo>
                  <a:lnTo>
                    <a:pt x="213346" y="1556385"/>
                  </a:lnTo>
                  <a:lnTo>
                    <a:pt x="169344" y="1544302"/>
                  </a:lnTo>
                  <a:lnTo>
                    <a:pt x="128825" y="1525063"/>
                  </a:lnTo>
                  <a:lnTo>
                    <a:pt x="92523" y="1499401"/>
                  </a:lnTo>
                  <a:lnTo>
                    <a:pt x="61174" y="1468052"/>
                  </a:lnTo>
                  <a:lnTo>
                    <a:pt x="35512" y="1431750"/>
                  </a:lnTo>
                  <a:lnTo>
                    <a:pt x="16273" y="1391231"/>
                  </a:lnTo>
                  <a:lnTo>
                    <a:pt x="4190" y="1347229"/>
                  </a:lnTo>
                  <a:lnTo>
                    <a:pt x="0" y="1300480"/>
                  </a:lnTo>
                  <a:lnTo>
                    <a:pt x="0" y="260096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43983" y="174497"/>
            <a:ext cx="2071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BFS</a:t>
            </a:r>
            <a:r>
              <a:rPr spc="-50" dirty="0"/>
              <a:t> </a:t>
            </a:r>
            <a:r>
              <a:rPr dirty="0"/>
              <a:t>:</a:t>
            </a:r>
            <a:r>
              <a:rPr spc="-50" dirty="0"/>
              <a:t> </a:t>
            </a:r>
            <a:r>
              <a:rPr dirty="0"/>
              <a:t>inode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41829" y="1301622"/>
            <a:ext cx="80137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Superblock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22016" y="1247901"/>
            <a:ext cx="728345" cy="806450"/>
          </a:xfrm>
          <a:custGeom>
            <a:avLst/>
            <a:gdLst/>
            <a:ahLst/>
            <a:cxnLst/>
            <a:rect l="l" t="t" r="r" b="b"/>
            <a:pathLst>
              <a:path w="728345" h="806450">
                <a:moveTo>
                  <a:pt x="248666" y="806196"/>
                </a:moveTo>
                <a:lnTo>
                  <a:pt x="248094" y="752602"/>
                </a:lnTo>
                <a:lnTo>
                  <a:pt x="247777" y="720979"/>
                </a:lnTo>
                <a:lnTo>
                  <a:pt x="219608" y="735457"/>
                </a:lnTo>
                <a:lnTo>
                  <a:pt x="11176" y="329565"/>
                </a:lnTo>
                <a:lnTo>
                  <a:pt x="0" y="335407"/>
                </a:lnTo>
                <a:lnTo>
                  <a:pt x="208305" y="741273"/>
                </a:lnTo>
                <a:lnTo>
                  <a:pt x="180086" y="755777"/>
                </a:lnTo>
                <a:lnTo>
                  <a:pt x="248666" y="806196"/>
                </a:lnTo>
                <a:close/>
              </a:path>
              <a:path w="728345" h="806450">
                <a:moveTo>
                  <a:pt x="728345" y="722630"/>
                </a:moveTo>
                <a:lnTo>
                  <a:pt x="697788" y="731431"/>
                </a:lnTo>
                <a:lnTo>
                  <a:pt x="487172" y="0"/>
                </a:lnTo>
                <a:lnTo>
                  <a:pt x="474980" y="3556"/>
                </a:lnTo>
                <a:lnTo>
                  <a:pt x="685584" y="734936"/>
                </a:lnTo>
                <a:lnTo>
                  <a:pt x="655066" y="743712"/>
                </a:lnTo>
                <a:lnTo>
                  <a:pt x="712851" y="806323"/>
                </a:lnTo>
                <a:lnTo>
                  <a:pt x="723798" y="747141"/>
                </a:lnTo>
                <a:lnTo>
                  <a:pt x="728345" y="72263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46551" y="970534"/>
            <a:ext cx="49212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I</a:t>
            </a:r>
            <a:r>
              <a:rPr sz="1350" spc="-5" dirty="0">
                <a:latin typeface="Calibri"/>
                <a:cs typeface="Calibri"/>
              </a:rPr>
              <a:t>nod</a:t>
            </a:r>
            <a:r>
              <a:rPr sz="1350" spc="-10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933700" y="2048255"/>
          <a:ext cx="5100319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48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0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1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2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3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4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5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6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7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8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9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50" spc="-5" dirty="0">
                          <a:latin typeface="Calibri"/>
                          <a:cs typeface="Calibri"/>
                        </a:rPr>
                        <a:t>10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8129778" y="2023998"/>
            <a:ext cx="324485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latin typeface="Calibri"/>
                <a:cs typeface="Calibri"/>
              </a:rPr>
              <a:t>.</a:t>
            </a:r>
            <a:r>
              <a:rPr sz="1350" b="1" spc="-4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.</a:t>
            </a:r>
            <a:r>
              <a:rPr sz="1350" b="1" spc="-3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.</a:t>
            </a:r>
            <a:r>
              <a:rPr sz="1350" b="1" spc="-3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350" b="1" dirty="0"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22850" y="1303401"/>
            <a:ext cx="35179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Calibri"/>
                <a:cs typeface="Calibri"/>
              </a:rPr>
              <a:t>D</a:t>
            </a:r>
            <a:r>
              <a:rPr sz="1350" spc="-15" dirty="0">
                <a:latin typeface="Calibri"/>
                <a:cs typeface="Calibri"/>
              </a:rPr>
              <a:t>at</a:t>
            </a:r>
            <a:r>
              <a:rPr sz="1350" dirty="0">
                <a:latin typeface="Calibri"/>
                <a:cs typeface="Calibri"/>
              </a:rPr>
              <a:t>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62603" y="1575561"/>
            <a:ext cx="5207000" cy="508000"/>
          </a:xfrm>
          <a:custGeom>
            <a:avLst/>
            <a:gdLst/>
            <a:ahLst/>
            <a:cxnLst/>
            <a:rect l="l" t="t" r="r" b="b"/>
            <a:pathLst>
              <a:path w="5207000" h="508000">
                <a:moveTo>
                  <a:pt x="76200" y="403352"/>
                </a:moveTo>
                <a:lnTo>
                  <a:pt x="44513" y="402247"/>
                </a:lnTo>
                <a:lnTo>
                  <a:pt x="56515" y="59944"/>
                </a:lnTo>
                <a:lnTo>
                  <a:pt x="43815" y="59436"/>
                </a:lnTo>
                <a:lnTo>
                  <a:pt x="31813" y="401802"/>
                </a:lnTo>
                <a:lnTo>
                  <a:pt x="0" y="400685"/>
                </a:lnTo>
                <a:lnTo>
                  <a:pt x="35433" y="478155"/>
                </a:lnTo>
                <a:lnTo>
                  <a:pt x="69824" y="415036"/>
                </a:lnTo>
                <a:lnTo>
                  <a:pt x="76200" y="403352"/>
                </a:lnTo>
                <a:close/>
              </a:path>
              <a:path w="5207000" h="508000">
                <a:moveTo>
                  <a:pt x="5202948" y="475932"/>
                </a:moveTo>
                <a:lnTo>
                  <a:pt x="5135499" y="431800"/>
                </a:lnTo>
                <a:lnTo>
                  <a:pt x="5131790" y="463359"/>
                </a:lnTo>
                <a:lnTo>
                  <a:pt x="1156335" y="0"/>
                </a:lnTo>
                <a:lnTo>
                  <a:pt x="1155585" y="6210"/>
                </a:lnTo>
                <a:lnTo>
                  <a:pt x="1152017" y="1143"/>
                </a:lnTo>
                <a:lnTo>
                  <a:pt x="556907" y="428853"/>
                </a:lnTo>
                <a:lnTo>
                  <a:pt x="538353" y="402971"/>
                </a:lnTo>
                <a:lnTo>
                  <a:pt x="498729" y="478409"/>
                </a:lnTo>
                <a:lnTo>
                  <a:pt x="582803" y="464947"/>
                </a:lnTo>
                <a:lnTo>
                  <a:pt x="569595" y="446532"/>
                </a:lnTo>
                <a:lnTo>
                  <a:pt x="564273" y="439127"/>
                </a:lnTo>
                <a:lnTo>
                  <a:pt x="1156525" y="13601"/>
                </a:lnTo>
                <a:lnTo>
                  <a:pt x="2279408" y="456361"/>
                </a:lnTo>
                <a:lnTo>
                  <a:pt x="2267712" y="485902"/>
                </a:lnTo>
                <a:lnTo>
                  <a:pt x="2352675" y="478409"/>
                </a:lnTo>
                <a:lnTo>
                  <a:pt x="2337054" y="461010"/>
                </a:lnTo>
                <a:lnTo>
                  <a:pt x="2295779" y="415036"/>
                </a:lnTo>
                <a:lnTo>
                  <a:pt x="2284082" y="444550"/>
                </a:lnTo>
                <a:lnTo>
                  <a:pt x="1203464" y="18376"/>
                </a:lnTo>
                <a:lnTo>
                  <a:pt x="5130304" y="475932"/>
                </a:lnTo>
                <a:lnTo>
                  <a:pt x="5143030" y="475932"/>
                </a:lnTo>
                <a:lnTo>
                  <a:pt x="5202948" y="475932"/>
                </a:lnTo>
                <a:close/>
              </a:path>
              <a:path w="5207000" h="508000">
                <a:moveTo>
                  <a:pt x="5206746" y="478409"/>
                </a:moveTo>
                <a:lnTo>
                  <a:pt x="5205184" y="477393"/>
                </a:lnTo>
                <a:lnTo>
                  <a:pt x="5142865" y="477393"/>
                </a:lnTo>
                <a:lnTo>
                  <a:pt x="5130139" y="477393"/>
                </a:lnTo>
                <a:lnTo>
                  <a:pt x="5126609" y="507492"/>
                </a:lnTo>
                <a:lnTo>
                  <a:pt x="5206746" y="478409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743071" y="1356741"/>
            <a:ext cx="67437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Directory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74023" y="2054351"/>
            <a:ext cx="463550" cy="274320"/>
          </a:xfrm>
          <a:prstGeom prst="rect">
            <a:avLst/>
          </a:prstGeom>
          <a:ln w="12192">
            <a:solidFill>
              <a:srgbClr val="2E528F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98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37319" y="2054351"/>
            <a:ext cx="463550" cy="274320"/>
          </a:xfrm>
          <a:prstGeom prst="rect">
            <a:avLst/>
          </a:prstGeom>
          <a:ln w="12192">
            <a:solidFill>
              <a:srgbClr val="2E528F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99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3851" y="3096767"/>
            <a:ext cx="6001511" cy="116890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863851" y="3096767"/>
            <a:ext cx="6002020" cy="1169035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0"/>
              </a:spcBef>
              <a:tabLst>
                <a:tab pos="2651125" algn="l"/>
              </a:tabLst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typedef</a:t>
            </a:r>
            <a:r>
              <a:rPr sz="14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struct</a:t>
            </a:r>
            <a:r>
              <a:rPr sz="1400" spc="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{	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400" spc="-4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Inode</a:t>
            </a:r>
            <a:endParaRPr sz="1400" dirty="0">
              <a:latin typeface="Consolas"/>
              <a:cs typeface="Consolas"/>
            </a:endParaRPr>
          </a:p>
          <a:p>
            <a:pPr marL="288925" marR="979805">
              <a:lnSpc>
                <a:spcPct val="100000"/>
              </a:lnSpc>
              <a:tabLst>
                <a:tab pos="2651125" algn="l"/>
              </a:tabLst>
            </a:pPr>
            <a:r>
              <a:rPr sz="1400" dirty="0">
                <a:latin typeface="Consolas"/>
                <a:cs typeface="Consolas"/>
              </a:rPr>
              <a:t>i32</a:t>
            </a:r>
            <a:r>
              <a:rPr sz="1400" spc="2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size;	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400" spc="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#</a:t>
            </a:r>
            <a:r>
              <a:rPr sz="1400" spc="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of</a:t>
            </a:r>
            <a:r>
              <a:rPr sz="1400" spc="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bytes</a:t>
            </a:r>
            <a:r>
              <a:rPr sz="1400" spc="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in</a:t>
            </a:r>
            <a:r>
              <a:rPr sz="1400" spc="3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file 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i16</a:t>
            </a:r>
            <a:r>
              <a:rPr sz="1400" spc="5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direct[NUMDIRECT];	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DBNs for</a:t>
            </a: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first</a:t>
            </a:r>
            <a:r>
              <a:rPr sz="14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5</a:t>
            </a:r>
            <a:r>
              <a:rPr sz="14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FBNs</a:t>
            </a:r>
            <a:endParaRPr sz="1400" dirty="0">
              <a:latin typeface="Consolas"/>
              <a:cs typeface="Consolas"/>
            </a:endParaRPr>
          </a:p>
          <a:p>
            <a:pPr marL="288925">
              <a:lnSpc>
                <a:spcPct val="100000"/>
              </a:lnSpc>
              <a:tabLst>
                <a:tab pos="2651125" algn="l"/>
              </a:tabLst>
            </a:pPr>
            <a:r>
              <a:rPr sz="1400" dirty="0">
                <a:latin typeface="Consolas"/>
                <a:cs typeface="Consolas"/>
              </a:rPr>
              <a:t>i16</a:t>
            </a:r>
            <a:r>
              <a:rPr sz="1400" spc="3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indirect;	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DBN of</a:t>
            </a:r>
            <a:r>
              <a:rPr sz="14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the indirect</a:t>
            </a:r>
            <a:r>
              <a:rPr sz="14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/>
                <a:cs typeface="Consolas"/>
              </a:rPr>
              <a:t>table</a:t>
            </a:r>
            <a:endParaRPr sz="1400" dirty="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}</a:t>
            </a:r>
            <a:r>
              <a:rPr sz="1400" spc="-4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Inode;</a:t>
            </a: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53400" y="3496055"/>
            <a:ext cx="2924555" cy="37033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153400" y="3496055"/>
            <a:ext cx="2924810" cy="37084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latin typeface="Calibri"/>
                <a:cs typeface="Calibri"/>
              </a:rPr>
              <a:t>Each </a:t>
            </a:r>
            <a:r>
              <a:rPr sz="1800" spc="-5" dirty="0">
                <a:latin typeface="Calibri"/>
                <a:cs typeface="Calibri"/>
              </a:rPr>
              <a:t>inode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16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bytes</a:t>
            </a:r>
            <a:r>
              <a:rPr sz="1800" spc="-5" dirty="0">
                <a:latin typeface="Calibri"/>
                <a:cs typeface="Calibri"/>
              </a:rPr>
              <a:t> long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26764" y="4812791"/>
            <a:ext cx="3465576" cy="64617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826764" y="4812791"/>
            <a:ext cx="3465829" cy="646430"/>
          </a:xfrm>
          <a:prstGeom prst="rect">
            <a:avLst/>
          </a:prstGeom>
          <a:ln w="9144">
            <a:solidFill>
              <a:srgbClr val="4471C4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2710" marR="141605">
              <a:lnSpc>
                <a:spcPct val="100000"/>
              </a:lnSpc>
              <a:spcBef>
                <a:spcPts val="245"/>
              </a:spcBef>
            </a:pPr>
            <a:r>
              <a:rPr sz="1800" spc="-10" dirty="0">
                <a:latin typeface="Calibri"/>
                <a:cs typeface="Calibri"/>
              </a:rPr>
              <a:t>BFS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fills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half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DBN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16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inodes.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Second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half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left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CSS430</a:t>
            </a:r>
            <a:r>
              <a:rPr spc="-10" dirty="0"/>
              <a:t> </a:t>
            </a:r>
            <a:r>
              <a:rPr dirty="0"/>
              <a:t>:</a:t>
            </a:r>
            <a:r>
              <a:rPr spc="-5" dirty="0"/>
              <a:t> Operating</a:t>
            </a:r>
            <a:r>
              <a:rPr spc="-40" dirty="0"/>
              <a:t>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spc="-10" dirty="0"/>
              <a:t>BFS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</TotalTime>
  <Words>2783</Words>
  <Application>Microsoft Office PowerPoint</Application>
  <PresentationFormat>Widescreen</PresentationFormat>
  <Paragraphs>620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Arial</vt:lpstr>
      <vt:lpstr>Consolas</vt:lpstr>
      <vt:lpstr>Times New Roman</vt:lpstr>
      <vt:lpstr>Wingdings</vt:lpstr>
      <vt:lpstr>Office Theme</vt:lpstr>
      <vt:lpstr>PowerPoint Presentation</vt:lpstr>
      <vt:lpstr>BFS : FileSystem for Project P5</vt:lpstr>
      <vt:lpstr>Project P5 : Hints</vt:lpstr>
      <vt:lpstr>Filesystem : Job Description</vt:lpstr>
      <vt:lpstr>Terminology</vt:lpstr>
      <vt:lpstr>BFS : Layered Filesystem</vt:lpstr>
      <vt:lpstr>BFS : On-Disk Layout</vt:lpstr>
      <vt:lpstr>BFS : SuperBlock</vt:lpstr>
      <vt:lpstr>BFS : inode</vt:lpstr>
      <vt:lpstr>BFS : inode : One per File</vt:lpstr>
      <vt:lpstr>BFS : Directory</vt:lpstr>
      <vt:lpstr>Spanning Read from Cursor = 300</vt:lpstr>
      <vt:lpstr>Spanning Write from Cursor = 300</vt:lpstr>
      <vt:lpstr>Spanning Write from Cursor = 300</vt:lpstr>
      <vt:lpstr>Expanding Write from Cursor = 3372</vt:lpstr>
      <vt:lpstr>BFS : Free List</vt:lpstr>
      <vt:lpstr>Initialize Free List</vt:lpstr>
      <vt:lpstr>bfsFindFreeBlock</vt:lpstr>
      <vt:lpstr>Initialize Super Block</vt:lpstr>
      <vt:lpstr>bioRead</vt:lpstr>
      <vt:lpstr>bfsRead</vt:lpstr>
      <vt:lpstr>FATAL</vt:lpstr>
      <vt:lpstr>Open A File</vt:lpstr>
      <vt:lpstr>In-Memory Data Structures</vt:lpstr>
      <vt:lpstr>fsSize</vt:lpstr>
      <vt:lpstr>FDT and ODT in BFS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UW Bothell CSS430</dc:title>
  <dc:creator>Stephen Dame</dc:creator>
  <cp:lastModifiedBy>Robert Dimpsey</cp:lastModifiedBy>
  <cp:revision>20</cp:revision>
  <dcterms:created xsi:type="dcterms:W3CDTF">2021-02-07T10:48:27Z</dcterms:created>
  <dcterms:modified xsi:type="dcterms:W3CDTF">2022-03-02T18:22:14Z</dcterms:modified>
</cp:coreProperties>
</file>